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Action1.xml" ContentType="application/vnd.ms-office.inkAction+xml"/>
  <Override PartName="/ppt/notesSlides/notesSlide6.xml" ContentType="application/vnd.openxmlformats-officedocument.presentationml.notesSlide+xml"/>
  <Override PartName="/ppt/ink/inkAction2.xml" ContentType="application/vnd.ms-office.inkAction+xml"/>
  <Override PartName="/ppt/notesSlides/notesSlide7.xml" ContentType="application/vnd.openxmlformats-officedocument.presentationml.notesSlide+xml"/>
  <Override PartName="/ppt/ink/inkAction3.xml" ContentType="application/vnd.ms-office.inkAction+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Action4.xml" ContentType="application/vnd.ms-office.inkAction+xml"/>
  <Override PartName="/ppt/notesSlides/notesSlide10.xml" ContentType="application/vnd.openxmlformats-officedocument.presentationml.notesSlide+xml"/>
  <Override PartName="/ppt/ink/inkAction5.xml" ContentType="application/vnd.ms-office.inkAction+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3"/>
  </p:notesMasterIdLst>
  <p:sldIdLst>
    <p:sldId id="278" r:id="rId2"/>
    <p:sldId id="279" r:id="rId3"/>
    <p:sldId id="280" r:id="rId4"/>
    <p:sldId id="291" r:id="rId5"/>
    <p:sldId id="290" r:id="rId6"/>
    <p:sldId id="295" r:id="rId7"/>
    <p:sldId id="296" r:id="rId8"/>
    <p:sldId id="299" r:id="rId9"/>
    <p:sldId id="297" r:id="rId10"/>
    <p:sldId id="298" r:id="rId11"/>
    <p:sldId id="281" r:id="rId1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AAC4E9"/>
    <a:srgbClr val="D4D593"/>
    <a:srgbClr val="F5CDCE"/>
    <a:srgbClr val="FDFBF6"/>
    <a:srgbClr val="DF8C8C"/>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1E2DD9-0196-03E1-4779-F5090B54B861}" v="536" dt="2023-03-16T10:40:39.960"/>
    <p1510:client id="{C75F7B68-AD4D-4FDE-9EEE-3D4F1537C91E}" v="417" dt="2023-03-15T13:42:50.512"/>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71361" autoAdjust="0"/>
  </p:normalViewPr>
  <p:slideViewPr>
    <p:cSldViewPr snapToGrid="0" snapToObjects="1">
      <p:cViewPr varScale="1">
        <p:scale>
          <a:sx n="65" d="100"/>
          <a:sy n="65" d="100"/>
        </p:scale>
        <p:origin x="1325" y="53"/>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3-27T19:17:38.440"/>
    </inkml:context>
    <inkml:brush xml:id="br0">
      <inkml:brushProperty name="width" value="0.05292" units="cm"/>
      <inkml:brushProperty name="height" value="0.05292" units="cm"/>
      <inkml:brushProperty name="color" value="#0070C0"/>
    </inkml:brush>
  </inkml:definitions>
  <iact:action type="add" startTime="20609">
    <iact:property name="dataType"/>
    <iact:actionData xml:id="d0">
      <inkml:trace xmlns:inkml="http://www.w3.org/2003/InkML" xml:id="stk0" contextRef="#ctx0" brushRef="#br0">8072 7944 0,'0'-44'43,"0"0"-29,-44 44-12,0-44 5,-131 44-1,0-44-1,43 0 6,-219-43-7,219 43-1,45 44-1,-89-44 2,45 0 4,-1 0-6,44 44 0,0-44 3,-43 44 0,-1 0-3,44 0 4,1 0-2,-1 0 0,0 0-1,44 0 0,-43 0 7,43 0-2,0 0 4,0 0 28,0 0-30,0 44-3,-43 44-2,43-44 3,0 43-3,0-87-3,44 44 3,-88 0-1,44-44 0,1 44 0,-1 0 1,0 0-1,0 0 5,-88 44-5,88-45 0,1 1-4,-45-44 2,44 44 3,0 0 0,0 0-1,-44 0 3,88 0-2,-43-44-1,43 44 46,0 0-47,0 0 0,-44-1-1,0 1 4,44 0-4,-44 0 9,44 0-10,0 0 9,0 0-8,0 0 5,0 43 0,0-43-5,0 0 4,0 0-2,0 0 4,0 0-6,0 0 12,0 44-10,0-45-4,0 1 8,0 0-6,44-44 2,0 44 6,-44 0-8,44 0 4,-1-44-1,1 44 2,0-44-5,0 44 4,0-44 2,0 44-4,0 0 0,0-1-2,-1-43 2,1 44 0,44-44 2,-44 44-3,44-44 1,-1 44 1,1-44 9,0 0-13,-44 0 3,0 0 1,-1 0-3,1 0 2,0 0 0,0 0 2,0 0-3,0 0 4,0 0-3,0 0 1,-1 0-2,1 0 3,0 0-4,44 0 6,-44 0-4,0 0 5,-1 0-4,1-44-3,88 44 7,-132-44-4,44 44-2,44 0 0,-45-44 7,1 44-7,0-43 0,0 43 3,0-44-3,0 44 0,0-44 1,43 0 0,-43 0 6,44 0-8,-88 0 4,44 44-2,44-44-2,-88 0 2,43 0 3,1 44-3,44 0 1,-44-43 4,-44-1-7,44 0 0,0 44 5,0 0-2,-44-44-2,43 0 1,1 44 1,0 0 0,-44-44-3,44 0 6,0 0 2,0 44 0,0-44-4,0 1-4,-44-1 8,0 0 0,43 44-7,1-44 0,-44 0 5,0 0-6,44 0 8,0 44-7,-44-44 0,0 0 8,44 1-6,-44-1 5,44 44-8,-44-44 2,0 0 6,44 44-6,-44-44-1,0 0 5,0 0 1,0 0 4,0 0-4,0 0-3,0 1-4,0-1 2,0 0 0,0 0 4,0 0 0,0 0-2,0 0-4,0 0 14,0 0 0,-44 44 27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3-27T19:17:38.440"/>
    </inkml:context>
    <inkml:brush xml:id="br0">
      <inkml:brushProperty name="width" value="0.05292" units="cm"/>
      <inkml:brushProperty name="height" value="0.05292" units="cm"/>
      <inkml:brushProperty name="color" value="#0070C0"/>
    </inkml:brush>
  </inkml:definitions>
  <iact:action type="add" startTime="60969">
    <iact:property name="dataType"/>
    <iact:actionData xml:id="d0">
      <inkml:trace xmlns:inkml="http://www.w3.org/2003/InkML" xml:id="stk0" contextRef="#ctx0" brushRef="#br0">19873 12245 0,'44'0'122,"0"0"-117,-1 0-5,1-44 10,0 44-3,0 0-6,0-43 5,0 43-2,-44-44 1,88 44-4,-45 0 9,1 0-2,0 0 0,-44-44-4,0 0 4,44 44 17,0 0-15,0 0 106,0 0-110,0 0-5,43 0 4,-43 0 0,0 0 4,0 0-8,-44-44 235,-44 44-231,44-44 3,-44 0 2,0 44 2,0 0-10,1 0 10,43-44 1,-44 44-4,0 0 10,0 0-4,0 0-4,44-44-2,-44 44-4,0 0-2,0 0 10,1 0-10,-1 0 5,44-43-3,-44 43 6,44-44-7,-44 44 0,88 0 121,0 0-107,43 0-13,-43 0 0,44 44-4,-44-44 6,0 43-2,-44 1-1,44-44-1,0 44-1,-1-44 5,-43 44-3,44 0 2,0-44-3,0 0 18,0 0-15,-44 44 3,0 0-4,44-44 72,0 0-73,-44 44 6,43 0-2,-43-1 4,44-43-2,-44 44-7,0 0 38,44-44-33,-44 44 18,0 0 31,0 0-48,0 0-3,0 0 4,-44-44-2,44 44 15,-44-44-19,1 0 5,43 44 2,-44-44-7,0 43 1,0-43 2</inkml:trace>
    </iact:actionData>
  </iact:action>
  <iact:action type="add" startTime="68693">
    <iact:property name="dataType"/>
    <iact:actionData xml:id="d1">
      <inkml:trace xmlns:inkml="http://www.w3.org/2003/InkML" xml:id="stk1" contextRef="#ctx0" brushRef="#br0">20136 14967 0,'44'0'76,"0"0"-58,0 0-8,87 0 4,-87 0-8,0 0-3,0-44 2,0 44-2,0 0 2,0 0 3,-1 0-6,-43-44 3,44 0 4,0 44-4,0 0 20,0 0-11,0 0 0,-44-44-11,44 44 17,-1 0 10,1 0-22,0 0 4,0 0-4,0 0 0,0-44 6,0 44-14,-44-44 169,-44 44-142,-44-43-22,44-1 0,0 44 6,0 0-3,44-44-4,-43 0 12,-1 44 1,44-44-6,-44 44-5,0 0 4,0 0 8,0-44-5,44 0-5,0 0 0,-44 44-3,1 0-1,43-44 19,43 44 93,1 0-97,44 88-17,0-44 1,-44-44 1,-1 44 2,1 0-2,-44 0 10,44 0-9,0-44 1,-44 44-4,44-44 163,0 0-130,-44 43-27,44 1 1,-44 0-1,44 0-5,-44 0 1,43 0 0,1 0 8,-44 0-6,44-44 2,-44 44-4,44-44 0,-44 43 0,0 1 197,-44 0-192,0-44 0,-87 88-1,87-44 1,0-44 1,44 44-2,-88-44-2,88 44-1,-44-44 6,0 44-10,1-44 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3-27T19:17:38.440"/>
    </inkml:context>
    <inkml:brush xml:id="br0">
      <inkml:brushProperty name="width" value="0.05292" units="cm"/>
      <inkml:brushProperty name="height" value="0.05292" units="cm"/>
      <inkml:brushProperty name="color" value="#0070C0"/>
    </inkml:brush>
  </inkml:definitions>
  <iact:action type="add" startTime="45786">
    <iact:property name="dataType"/>
    <iact:actionData xml:id="d0">
      <inkml:trace xmlns:inkml="http://www.w3.org/2003/InkML" xml:id="stk0" contextRef="#ctx0" brushRef="#br0">17153 9480 0,'-44'0'64,"0"0"-53,-43 44-7,43-44 7,0 0 12,-88-44-15,88 44 1,44-44 1,-44 44-9,1 0 7,-1 0 73,0 0-74,0 0 7,0-44-12,0 44 2,0 0 4,1 0-4,43-44 29,-44 44 34,0 0-57,0 0 3,0 0 10,0 0-11,88 0 164,0-44-161,-44 1-9,44 43-2,0 0 2,0 0 103,-1-44-102,-86 44 173,-1 0-161,0 0-11,0 0-4,0 0 12,0 0-10,44 44 123,0-1-129,-88 1 5,45-44-1,43 44 15,-44-44-8,44 44-9,-44 0 10,44 0-5,0 44 115,44 43-102,43-87-16,-87 0 0,0 0 0,44-44 0,0 44 10,-44 0-6</inkml:trace>
    </iact:actionData>
  </iact:action>
  <iact:action type="add" startTime="58545">
    <iact:property name="dataType"/>
    <iact:actionData xml:id="d1">
      <inkml:trace xmlns:inkml="http://www.w3.org/2003/InkML" xml:id="stk1" contextRef="#ctx0" brushRef="#br0">2106 14660 0,'44'0'74,"0"0"-65,44 0-4,-45 0 1,1 0 2,88 0-5,-88 0 0,43 0 0,-43 0 1,0 0 1,44 0-3,-44 0 1,44 0 1,-1 0 5,1 0-5,-44 0-1,0 0 2,0 0-1,43 0 1,1 0-2,0 0 6,-44 0-5,0 0 0,-1 0 0,1 0 0,0 0 0,44 0 0,0 0 4,-1 0-1,-43 0-1,0 0-3,44 0 1,-44 0 0,43 0 1,1 0-3,0 0 3,44 0-3,87 0 7,-87 0-5,-1 0 0,-43 0 3,43 0-6,1 0 4,-44 0-1,43 0 1,1 0-3,-44 0 1,-1 0 2,-43 0-1,0 0 1,0 0-2,0 0 4,0 0 19,0 0-17,0 0-2,-1 0-4,1 0 1,44 0 2,-44 0-4,0-44 2,0 44 1,0 0-1,43 0-1,-43 0 1,0 0 0,88 0 1,-45 0-2,-43 0 0,88 44 1,-44-44 0,-1 0 3,1 0-6,-44 0 5,44 0-2,-44 0 1,-1 0-2,89 0 6,-44 0-5,-44 0-4,87 0 3,-87 0 0,88 0 1,-45 0-1,-43 0 2,44 0 0,-44 0-3,0 0 4,43 0-3,-43 0 1,44 0 1,-44 0-1,0-44-1,44 44 2,-1 0-1,1 0-2,0 0 3,0 0 0,-1 0-2,45 0 8,-1 0-10,-43 0 3,-44 0 1,0 0-2,0 0 0,0 0 4,0 0-5,-1 0 4,45 0-1,-44 0 0,-44 44 1,44-44-4,44 0 2,-88 43 0,87-43 2,-43 0-4,44 0 1,0 0 3,-44 0-3,87 0 2,-87 0-2,44 0 0,0 0 4,-45 0-3,1 0-3,0 0 5,0 0 8,0 0-13,0 0 4,0 0 5,-1 0 1,1 0-6,0 0-1,0 0 0,44 0 2,0 0-4,-45 0 2,45 0 2,-44 0-1,88 0-4,-45 0 3,1 0 3,0 0-2,-44 0-3,87 0 5,-87 0-2,0 0-1,0 0 0,-44-43 5,44 43-6,0 0 3,0 0 0,43 0 4,1 0 0,0 0-8,-44 0 2,43 0 0,1 0 3,0 0-5,43 0 3,-87 0 0,44 0 5,88 0-6,-133 0-2,1 0 0,0 0 7,0 0-7,0 0 12,0 0-6,0 0-6,-44-44 3,43 44-2,1 0 3,44-44 2,0 44-6,-44-44 2,87 44 2,1 0-4,-44 0 4,43 0-4,45 0 8,-45 0-6,1 0 0,-88 0-1,44 0 1,-45 0 0,1 0 3,0 0-3,-44-44 0,44 44 2,0-44-4,0 44 4,0 0 0,-1 0-2,1-44 2,44 44-4,-44 0 2,44 0 0,-1-44 2,-43 44-2,88-44-1,-44 44 1,-44 0 2,-1 0-3,1-43 7,0 43 219,-44-44-224,44 44-2,-44-44 1,44 0 1,44 0 0,-45-44-1,-43 44 0,44 44-1,0 0 0,-44-44 3,88 0-3,-44 1 13,0 43-15,0-44 1,-1 44 3,-43-44 0,44 44-2,0 0 5,-44-44 0,0 0 38,44 44-42,-44-44 29</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3-27T19:17:38.440"/>
    </inkml:context>
    <inkml:brush xml:id="br0">
      <inkml:brushProperty name="width" value="0.05292" units="cm"/>
      <inkml:brushProperty name="height" value="0.05292" units="cm"/>
      <inkml:brushProperty name="color" value="#0070C0"/>
    </inkml:brush>
  </inkml:definitions>
  <iact:action type="add" startTime="56775">
    <iact:property name="dataType"/>
    <iact:actionData xml:id="d0">
      <inkml:trace xmlns:inkml="http://www.w3.org/2003/InkML" xml:id="stk0" contextRef="#ctx0" brushRef="#br0">13424 10929 0,'0'43'104,"0"1"-103,0 0 20,0 0-15,0 0-5,0 0 6,0 0 0,0 0-1,0 0-2,0 0 4,0-1 4,0 1-4,0 0 18,0 0-19,0 0 5,0 0-5,0 0 9,0 0 4,0 0-16,0-1 11,0 1 2,0 0-7,0 0 16,0 0-19,0 0 16,0 0-16,0 0-2,0 0 6,0-1-2,0 1-1,0 0-7,0 0 10,0 0 1,0 0-8,0 0 13,0 0-10,0 0 2,0 0 6,0-1-9,0 1 0,0 0-1,0 0 9,0 0-10,0 0-2,0 0 9,0 0-3,0 0 4,0-1-6,0 1 4,0 0 2,0 0-4,44 0 10,-44 0-9,0 0-6,44-44 2,-44 44 4,0 0-1,0 0 2,0-1-6,0 1 2,0 0 4,44 0-4,-44 0 2,44 0-2,-44 0 2,0 0 17,0 0-21,0-1 5,0 1-2,0 0-5,44-44 5,-44 44-1,0 0 4,0 0-2,0 0-7,0 0 6,0 0 0,0 0-1,0-1 4,0 1-6,0 0 8,0 0-9,0 0 20,0 0 12,0 0-16,0 0 15,0 0-33,0-1 10,0 1 4,0 0-7,0 0 8,0 0-11,0 0 11,0 0 55</inkml:trace>
    </iact:actionData>
  </iact:action>
  <iact:action type="add" startTime="60724">
    <iact:property name="dataType"/>
    <iact:actionData xml:id="d1">
      <inkml:trace xmlns:inkml="http://www.w3.org/2003/InkML" xml:id="stk1" contextRef="#ctx0" brushRef="#br0">14126 11499 0,'0'44'22,"44"-44"-13,-44 44-3,0 0 0,0 0 3,0 0 5,0 0-12,0-1 17,0 1-12,0 0 3,0 0 15,0 0-18,0 0 9,0 0-4,0 0 4,0 0-11,0-1 0,0 1 14,0 0-12,0 0 1,0 0 13,0 0-9,0 0 20,0 0-21,0 0-3,0 0 8,0-1-8,0 1 18,0 0-18,0 0 26,0 0-27,0 0 36,0 0-30,0 0 0,0 0 9,0-1-13,0 1 7,0 0-5,0 0 6,0 0 26,44-44 69,-44 88-104,0-44 63,0 0-29,0 0-9,0-1 5,44 1-18,-44 0 28</inkml:trace>
    </iact:actionData>
  </iact:action>
  <iact:action type="add" startTime="67232">
    <iact:property name="dataType"/>
    <iact:actionData xml:id="d2">
      <inkml:trace xmlns:inkml="http://www.w3.org/2003/InkML" xml:id="stk2" contextRef="#ctx0" brushRef="#br0">13117 15669 0,'44'0'125,"44"0"-119,-44 0 4,43 0-6,-43 0 5,0 0-5,0 0 0,0 0 14,0 0-15,0 0 1,-1 0-1,1 0 2,0 0 3,0 0-1,0 0 2,0 0-2,0 0 60,-1 0-52,1 0-11</inkml:trace>
    </iact:actionData>
  </iact:action>
  <iact:action type="add" startTime="68574">
    <iact:property name="dataType"/>
    <iact:actionData xml:id="d3">
      <inkml:trace xmlns:inkml="http://www.w3.org/2003/InkML" xml:id="stk3" contextRef="#ctx0" brushRef="#br0">13863 9480 0,'0'-44'123,"0"0"-115,44 0-3,43 44 11,-43 0 428,0 0-430,44 0-9,-88 44 13,88 0-12,-44-44 12,-44 44-10</inkml:trace>
    </iact:actionData>
  </iact:action>
  <iact:action type="add" startTime="72382">
    <iact:property name="dataType"/>
    <iact:actionData xml:id="d4">
      <inkml:trace xmlns:inkml="http://www.w3.org/2003/InkML" xml:id="stk4" contextRef="#ctx0" brushRef="#br0">14609 10182 0,'-44'0'9,"44"-44"146,-44 44-142,0 0-2,0 0-2,44-43-2,-44 43-2,0 0 24,1-44-21,43 0 14,-44 44 5,0 0 6,0-44-27,44 0-1,-44 44-1,0 0 2,44-44-5,-44 44 12,0 0-7,44-44 18,-43 44-15,-1 0 15,44-44 4,-44 44-22,0 0-2,44-44 9,-44 44-12,0 0 76,0 0-38,1 44-35,43 0 4,0 0-3,-44 0-4,0 0 19,0 0-18,44 0 3,0 0 0,0-1 7,0 1-8,-44-44-1,44 44 59,0 0-57,0 0 10,0 0 1,0 0-11,0 0 14,0 0-16,0 0 9,0-1-8,44-43 0,-44 44 0,44-44 0,0 44 2,-44 0 7,0 0-8,44-44-1,-44 44-3,43 0 2,1-44 18,0 44-16,-44 0-2,44-44 5,0 43 8,0 1-9,0 0 6,-1-44 2,1 0-11,-44 44 0,44-44 43,0 0-39,0 0 9,0 0-7,0 0 10,0 0-4,-1 0-4,1 0 3,0 0-7,0 0 10,-44-44-15,0 0 1,0 0 14,44 44-16,-44-43 0,0-1 0,44 44 3,-44-44 7,44 0-5,-44 0-4,44 44 8,-44-44-6,0 0 4,0 0 9,0 0-17,0 1 9,0-1 17,0 0-13,0 0 7,0 0-5,0 0 4,0 0 19,0 0-15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3-03-27T19:17:38.440"/>
    </inkml:context>
    <inkml:brush xml:id="br0">
      <inkml:brushProperty name="width" value="0.05292" units="cm"/>
      <inkml:brushProperty name="height" value="0.05292" units="cm"/>
      <inkml:brushProperty name="color" value="#0070C0"/>
    </inkml:brush>
  </inkml:definitions>
  <iact:action type="add" startTime="38314">
    <iact:property name="dataType"/>
    <iact:actionData xml:id="d0">
      <inkml:trace xmlns:inkml="http://www.w3.org/2003/InkML" xml:id="stk0" contextRef="#ctx0" brushRef="#br0">4519 7373 0,'44'0'69,"0"0"-68,-1 0 7,1 0-2,0-44 5,0 44-7,-44-44-2,44 44 3,0 0 0,0 0 0,43 0 2,-43-44 3,0 1-7,0 43 0,0 0 0,0 0 2,0 0-1,-1 0 8,1 0-8,0-44 0,0 44 0,-44-44 0,88 44 0,-44 0 4,43-44-4,1 44 4,-44 0 0,44-44-3,-1 44 6,-87-44 0,44 44-10,0 0 31,0 0-25,0 0-2,-44-44-2,44 44 0,44 0 3,-45 0 0,1 0-1,0-44-1,0 44 0,0 0 0,0 0 1,0-44 4,0 44-6,-44-43-1,43 43 9,1 0-6,0 0 13,0 0-10,0 0-4,0-44 3,0 44-2,-44-44-1,87 44-1,-43 0 2,0 0-1,0 0 7,88 0-8,-89 0-1,1 0 1,0 0 0,0 0 1,-44-44 7,44 44-10,0 0 3,0 0 12,0 0-12,-1 0 4,1 0 10,0 0-12,0 0-2,0 0 2,0 0-4,0 0 8,-1 0 3,1 0-12,44 0 1,-44 0 2,0 0 2,0 0-2,0 0 6,-1 0-7,1 0 0,0 0 3,44 0-3,-44 0 4,0 0-2,-1 0 0,1 0-3,0 0 2,0 0 0,0 0 6,0 0-6,0 0 17,0 0-14,-1 0 9,1 0-13,0 0 2,0 0-1,0 0-2,0 0 6,44 0-4,-1 0 6,-43 0-8,0 0 2,0 0 3,0 0-3,43 0 1,-43 0 3,0 0-4,0 0 7,0 0-2,0 0-2,0 0 2,0 0 1,-1 0-4,1-44 4,0 44-7,0-44 6,0 44-2,0 0-4,0 0 8,-1 0-3,1 0-7,44 0 9,-44 0-4,0 0 0,0 0-3,0 0 0,-1 0 2,1 0-2,0 0 2,0 0-2,0 0 1,0 0 2,0 0-3,0 0 6,-1-44-5,1 0 4,0 44-4,0 0 6,0 0 0,0 0-5,0 0 1,-1 0-3,1 0 3,-44-44-2,44 44 0,0-44-1,0 44 6,-44-43-6,88 43 1,-44 0 5,-1 0-6,1 0 1,0-44 7,0 44 5,0 0-15,0 0 6,-44-44-3,44 44 0,0 0 6,-1 0-6,1-44-2,0 44 3,0 0-1,0 0 3,0 0-2,0-44 3,-1 44-5,1 0 1,0 0 7,44-44-7,0 44 7,-44 0-9,-1 0 0,45 0 1,-44 0 1,44 0-1,-44 0 3,-1 0-4,45 0 3,0 0 4,0 0-5,-44 0-2,-1 0 3,1 0-2,0-44 2,0 44-1,0-44 1,0 44-2,0-44 6,0 44-3,-1 0 13,1 0 4,0 0-19,0 0 0,0 0 4,0 0-5,0 0 1,-1 0 5,1 0-1,0 0 8,0 0-7,0 0-6,0 0 11,0 0-13,0 0 8,-1 0-5,1 0-1,0 0 6,0 0-4,0 0 2,0 0-3,0 0 0,0 0 4,-1 0-6,1 0 12,0 0 2,0 0 51</inkml:trace>
    </iact:actionData>
  </iact:action>
  <iact:action type="add" startTime="48196">
    <iact:property name="dataType"/>
    <iact:actionData xml:id="d1">
      <inkml:trace xmlns:inkml="http://www.w3.org/2003/InkML" xml:id="stk1" contextRef="#ctx0" brushRef="#br0">3027 14967 0,'44'0'14,"0"0"-8,0 0 7,0 0-7,-44 44-1,87 0-2,-43-1 2,0 1 4,0 88-5,44-44-3,-44 0 7,-44-1 1,44-43-5,-44 0 0,43 0 0,-43 0 0,44 0 3,0 0-2,0-44 3,-44 44-4,0 0 0,44-1 0,-44 1 8,44-44 5,-44 44-13,44-44 11,-44 44-7,44-44 5,-44 44-12,43 0 10,1 0 0,0-44-7,-44 44 8,44-44-8,0 0 0,0 0 8,-44 44-1,44 0-8,-44-1-2,43-43 4,1 0 50,0 0-47,0-43 0,0-1-6,0 44 4,-44-44 2,131 0-2,-131 0-5,88 0 2,-44 0 9,0 0-9,0-44 0,44 45 1,-88-1 0,0 0 0,43 0 1,1 0-2,-44 0 2,0 0-2,44 44 0,-44-44 1,44 0 1,0 1 3,-44-1-2,0 0-3,0 0 5,0 0-5,0-44 1,0 44-1,0-44 7,0 45-8,0-1 3,0 0-2,0 0 1,0 0 2,0-44-3,0 0 4,0 1 3,0 43-8,0 0 4,0-44-1,0 44-4,0 0 3,0-43 2,0-1 6,0 44-10,44 44 6,0-44-4,-44 0 1,0 0 0,0 0-2,0 0 1,0 0 9,0 1-10,0-1 14,0 0-11,43 44 4,1-44-2,-44 0 9,0 0 1,0 0 0,44 44 32,-44-44-34,0 0-6,44 44-4,0 0 39,0 0-33,0 0-8,0-43 0,-1 43 1,45-44 0,-44 0 13,44 44-16,-44 0 1,-1 0 8,-43-44 3,44 44-11,0 0 4,-44-44-2,44 44-2,0-44 5,-44 0-2,44 0-2,0 44 2,0-44 1,-1 44 4,1-44-6,0 44-1,-44-43-1,0-1 4,44 44-3,0-44-1,0 44 5,0 0-2,0-44-2,-1 0-1,1 0 1,44 44 1,0 0-2,43-44 1,1 44 0,-88-44 1,87 0-2,1 1 1,-88-1 0,88 0 1,-1 44-1,-43-44 0,0 44 2,-45-44 5,-43 0-7,44 44 3,0 0 3,-44-44 2,0 0-10,44 0 8,0 44-7,0 0 10,-44-44-9,44 44 0,0-43 1,-44-1 12,43-44-13,1 88 0,-44-44 0,0 0 2,44 44-2,0-44 2,0 0 0,-44 0-4,44-43 8,0 43-5,-1 44-4,-43-44 5,44 0-2,0 44 1,-44-44-2,88 0 1,-44 0 0,0 44 4,0-44-4,-1 44 0,-43-43 9,88 43-12,-88-44 5,44 44-2,0-44 0,-44 0 4,44 44-4,0-44 2,0 44 1,-44-44-3,87 0 3,-43 0-3,0 0 5,0 44-2,0-44-1,0 44 0,-1-43 6,-43-1-8,88 44-2,0 0 4,-44 0-2,44 0-2,-45 0 4,-43-44 2,44 0-1,0 44 2,-44-44-5,44 0-1,0 0 7,-44 0-5,0 0 6,44 44-1,0-43 2,-44-1-11,43 44 1,-43-44 6,0 0-4,44 0 5,0 44 0,-44-44-7,0 0 4,0 0-1,44 44-2,0 0 3,-44-44 8</inkml:trace>
    </iact:actionData>
  </iact:action>
  <iact:action type="add" startTime="75067">
    <iact:property name="dataType"/>
    <iact:actionData xml:id="d2">
      <inkml:trace xmlns:inkml="http://www.w3.org/2003/InkML" xml:id="stk2" contextRef="#ctx0" brushRef="#br0">23689 7110 0,'0'-44'56,"0"0"-37,0-44-17,0 0 6,-43 88-2,43-43-3,0-1-1,0 0 3,0 0 1,-44 0-5,44 0 3,0 0 2,0 0 0,0-44 3,-44 45-6,44-45 3,0 44-2,0 0-1,0 0 1,0 0 1,0 0 2,0 0 4,0 1-5,0-1-2,0 0 1,0-44 2,0 44 5,0 0-9,0 0 2,0 0 7,0 1-10,0-1 8,0 0-8,0 0 6,0 0 2,0 0-6,0 0 5,0 0-4,0 0 6,0 0 5,0 1-11,0-1 9,0 0-2,0 0-8,0 0 6,0 88 237,0 0-242,-44 0 2,0-44-2,44 44 0,0-1-3,-44-43 7,44 44 1,-44 0-7,44 0 0,0 0 19,-43-44 86,43 44-101,-44-44 2,44 44-1,0-88 137,0 0-122,131-132-13,-131 133-10,44 43 3,0-44 5,-44 0 0,0 0 1,0 0 8,44 44-13,0 0 15,0-44-18,-44 0 16,43 44 76,133 0-85,-132 88 0,0-44 1,43 44 1,-43-44-6,0-44 3,0 87 0,-44-43-3,88 0 8</inkml:trace>
    </iact:actionData>
  </iact:action>
  <iact:action type="add" startTime="85041">
    <iact:property name="dataType"/>
    <iact:actionData xml:id="d3">
      <inkml:trace xmlns:inkml="http://www.w3.org/2003/InkML" xml:id="stk3" contextRef="#ctx0" brushRef="#br0">22593 16854 0,'-88'0'146,"0"0"-143,1 0 6,-45 0-5,44 0 5,44 0 6,0 0-14,-43 0 2,43 0-1,0 0 7,0 0 2,0 0 21,0 0-28,0 0 9,1 0-8,-1 0 7,-44 0-7,0 0-2,-43 0 0,87 0 0,-44 0 1,44 0 0,-44 0 0,45 0 0,-1 0 0,-44 0 0,44 0 0,0 0 4,0 0-3,1 0 2,-1 0 1,0 0 14,0 0-11,0 0-10,0 0 8,0 0-5,0 44 1,1 0 1,-1-44 4,0 0-8,0 44 8,-44-44-6,44 0 3,0 0-4,1 0 10,-1 0-10,0 0 6,0 0-5,0 0 6,0 44-7,0-44 3,-43 0-2,87 44 2,-88 0 1,44-44-2,-44 0 3,1 0-2,43 0 0,0 0-4,0 0 2,0 0 3,-44 0-3,45 44-1,-1-44 1,0 43-2,0 1 7,-44-44-6,44 0 1,0 0 6,1 0-8,-1 0 11,0 0-10,0 0 1,0 0 6,0 0-7,88 0 291,0 0-278,0 0-8,0 0-5,0 0 7,-1 0-9,1 0 14,0-44-11,0 44-1,0 0 3,0 0-1,-44-43 241,-44 43-212,0 0-12,-131 0-16,131 0 1,0 0-4,0 0 1,0 0 0,-44 0 2,44 0-3,1 0 6,-1 0-5,44 43-1,-44-43 6,0 0-4,0 44 4,0-44-6,0 0 4,1 0 4,-1 0-2,44 44 3,44-44 87,-1 0-93,1 44 1,0-44 1,0 44-3,0-44-4,-44 44 5,44 0-3,0-44 0,-1 0 3,-43 44 0,88 0-4,-44-1 0,0-43 9,0 44-8,-44 0 6,44-44-6,0 0-1,-44 44 0,43-44 1,1 44 1,0-44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Hello, today I will have a presentation on the paper that I read with the topic of "Fast </a:t>
            </a:r>
            <a:r>
              <a:rPr lang="en-GB" dirty="0" err="1"/>
              <a:t>labeling</a:t>
            </a:r>
            <a:r>
              <a:rPr lang="en-GB" dirty="0"/>
              <a:t> of notes in music signals".</a:t>
            </a:r>
          </a:p>
        </p:txBody>
      </p:sp>
    </p:spTree>
    <p:extLst>
      <p:ext uri="{BB962C8B-B14F-4D97-AF65-F5344CB8AC3E}">
        <p14:creationId xmlns:p14="http://schemas.microsoft.com/office/powerpoint/2010/main" val="171704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The conclusion of this paper was that the best results are obtained when both decision functions earlier mentioned </a:t>
            </a:r>
            <a:r>
              <a:rPr lang="hr-HR" dirty="0"/>
              <a:t>(</a:t>
            </a:r>
            <a:r>
              <a:rPr lang="hr-HR" dirty="0" err="1"/>
              <a:t>High</a:t>
            </a:r>
            <a:r>
              <a:rPr lang="hr-HR" dirty="0"/>
              <a:t> </a:t>
            </a:r>
            <a:r>
              <a:rPr lang="hr-HR" dirty="0" err="1"/>
              <a:t>Frequency</a:t>
            </a:r>
            <a:r>
              <a:rPr lang="hr-HR" dirty="0"/>
              <a:t> </a:t>
            </a:r>
            <a:r>
              <a:rPr lang="hr-HR" dirty="0" err="1"/>
              <a:t>Content</a:t>
            </a:r>
            <a:r>
              <a:rPr lang="hr-HR" dirty="0"/>
              <a:t> </a:t>
            </a:r>
            <a:r>
              <a:rPr lang="hr-HR" dirty="0" err="1"/>
              <a:t>and</a:t>
            </a:r>
            <a:r>
              <a:rPr lang="hr-HR" dirty="0"/>
              <a:t> complex </a:t>
            </a:r>
            <a:r>
              <a:rPr lang="hr-HR" dirty="0" err="1"/>
              <a:t>domain</a:t>
            </a:r>
            <a:r>
              <a:rPr lang="hr-HR" dirty="0"/>
              <a:t> </a:t>
            </a:r>
            <a:r>
              <a:rPr lang="hr-HR" dirty="0" err="1"/>
              <a:t>onset</a:t>
            </a:r>
            <a:r>
              <a:rPr lang="hr-HR" dirty="0"/>
              <a:t> </a:t>
            </a:r>
            <a:r>
              <a:rPr lang="hr-HR" dirty="0" err="1"/>
              <a:t>function</a:t>
            </a:r>
            <a:r>
              <a:rPr lang="hr-HR" dirty="0"/>
              <a:t>)</a:t>
            </a:r>
            <a:r>
              <a:rPr lang="en-GB" dirty="0"/>
              <a:t> are used together as a product. In the left photo we can see the correct note estimation results for different values of delta</a:t>
            </a:r>
            <a:r>
              <a:rPr lang="hr-HR" dirty="0"/>
              <a:t> Delta i</a:t>
            </a:r>
            <a:r>
              <a:rPr lang="en-GB" dirty="0"/>
              <a:t>s the number of frames considered for calculating pitch in the note decision </a:t>
            </a:r>
            <a:r>
              <a:rPr lang="en-GB" dirty="0" err="1"/>
              <a:t>proces</a:t>
            </a:r>
            <a:r>
              <a:rPr lang="hr-HR" dirty="0"/>
              <a:t>s</a:t>
            </a:r>
            <a:r>
              <a:rPr lang="en-GB" dirty="0"/>
              <a:t> earlier explained. Various instruments were tested such as flute, violin, clarinet and harpsichord.</a:t>
            </a:r>
          </a:p>
          <a:p>
            <a:endParaRPr lang="en-GB" dirty="0"/>
          </a:p>
          <a:p>
            <a:r>
              <a:rPr lang="en-GB" dirty="0"/>
              <a:t>We can see that harpsichord (marked with empty squares) is usually </a:t>
            </a:r>
            <a:r>
              <a:rPr lang="en-GB" dirty="0" err="1"/>
              <a:t>successfuly</a:t>
            </a:r>
            <a:r>
              <a:rPr lang="en-GB" dirty="0"/>
              <a:t> </a:t>
            </a:r>
            <a:r>
              <a:rPr lang="en-GB" dirty="0" err="1"/>
              <a:t>labeled</a:t>
            </a:r>
            <a:r>
              <a:rPr lang="en-GB" dirty="0"/>
              <a:t> with low amount of frames. On the other hand, flute (marked with pluses) takes more frames because of the soft and breathy attack of the note played on flute.</a:t>
            </a:r>
          </a:p>
          <a:p>
            <a:endParaRPr lang="en-GB" dirty="0"/>
          </a:p>
          <a:p>
            <a:r>
              <a:rPr lang="en-GB" dirty="0"/>
              <a:t>The right photo shows percentage of correct decisions regarding time. It is measured with a fixed value of 15 frames, and variable time tolerance window. We can see that within 50ms system reaches an optimal score alignment. Once again, harpsichord reaches best results in small window, and flute the worst (especially if it's under 30ms).</a:t>
            </a:r>
          </a:p>
        </p:txBody>
      </p:sp>
    </p:spTree>
    <p:extLst>
      <p:ext uri="{BB962C8B-B14F-4D97-AF65-F5344CB8AC3E}">
        <p14:creationId xmlns:p14="http://schemas.microsoft.com/office/powerpoint/2010/main" val="89548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If I were in class now, I would ask for questions, but since I'm not this is the end of the presentation.</a:t>
            </a:r>
          </a:p>
        </p:txBody>
      </p:sp>
    </p:spTree>
    <p:extLst>
      <p:ext uri="{BB962C8B-B14F-4D97-AF65-F5344CB8AC3E}">
        <p14:creationId xmlns:p14="http://schemas.microsoft.com/office/powerpoint/2010/main" val="276851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This is the summary of todays presentation: first I will give the motivation for this paper and its main points. Then I will give a quick recap of important terms., and after that, a system overview, evaluation technique and obtained results.</a:t>
            </a:r>
          </a:p>
        </p:txBody>
      </p:sp>
    </p:spTree>
    <p:extLst>
      <p:ext uri="{BB962C8B-B14F-4D97-AF65-F5344CB8AC3E}">
        <p14:creationId xmlns:p14="http://schemas.microsoft.com/office/powerpoint/2010/main" val="132221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The real-time segmentation and attribute estimation of musical notes is an important field used in a lot of music-oriented tasks such as audio coding, score following and live content-based processing of music data. This paper focuses on real time estimation of note attributes from monophonic music source. The attributes in question are onset time and pitch of the notes. So, it is based on the temporal segmentation and successive estimation of the fundamental frequency.</a:t>
            </a:r>
          </a:p>
          <a:p>
            <a:endParaRPr lang="en-GB" dirty="0"/>
          </a:p>
          <a:p>
            <a:r>
              <a:rPr lang="en-GB" dirty="0"/>
              <a:t>This system is meant to be used for estimation in real time because of the short time delay and with no previous knowledge of the signal. Aim is to create a robust algorithm that can work with large variety of music signals and in various environments. In this paper focus is on the behaviour of the system rather that fundamental frequency estimation itself, and will tackle different issues of the note detection precision.</a:t>
            </a:r>
          </a:p>
        </p:txBody>
      </p:sp>
    </p:spTree>
    <p:extLst>
      <p:ext uri="{BB962C8B-B14F-4D97-AF65-F5344CB8AC3E}">
        <p14:creationId xmlns:p14="http://schemas.microsoft.com/office/powerpoint/2010/main" val="494758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Before I explain the system, I want to give a brief recap of some important terms for this paper. The first one is onset. This is simply the time that the note starts. </a:t>
            </a:r>
          </a:p>
          <a:p>
            <a:endParaRPr lang="en-GB" dirty="0"/>
          </a:p>
          <a:p>
            <a:r>
              <a:rPr lang="en-GB" dirty="0"/>
              <a:t>The second one is fundamental frequency, also denoted as f0. This is the lowest frequency of a harmonic sounds and its partials appear at frequencies which are multiples of fundamental frequency. For most sounds the fundamental frequency is strongly related to our concept of pitch.</a:t>
            </a:r>
          </a:p>
          <a:p>
            <a:endParaRPr lang="en-GB" dirty="0"/>
          </a:p>
          <a:p>
            <a:r>
              <a:rPr lang="en-GB" dirty="0"/>
              <a:t>And the last one is monophonic music source. This is a melody without accompanying harmony or chords. Although this paper is focused on monophonic sounds, choice of pitch detection algorithm is driven towards the extension to polyphonic signal.</a:t>
            </a:r>
          </a:p>
        </p:txBody>
      </p:sp>
    </p:spTree>
    <p:extLst>
      <p:ext uri="{BB962C8B-B14F-4D97-AF65-F5344CB8AC3E}">
        <p14:creationId xmlns:p14="http://schemas.microsoft.com/office/powerpoint/2010/main" val="86829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On this photo you can see the system overview and its main components. Two phase vocoders are used in parallel for both onset and pitch detection, and Short Time Fourier Transform is calculated. </a:t>
            </a:r>
          </a:p>
          <a:p>
            <a:endParaRPr lang="en-GB" dirty="0"/>
          </a:p>
          <a:p>
            <a:r>
              <a:rPr lang="en-GB" dirty="0"/>
              <a:t>The first component is the silence gate, used to supress spurious candidates in background noise. What that means is that when signal drops under certain threshold, the onsets are discarded.</a:t>
            </a:r>
          </a:p>
        </p:txBody>
      </p:sp>
    </p:spTree>
    <p:extLst>
      <p:ext uri="{BB962C8B-B14F-4D97-AF65-F5344CB8AC3E}">
        <p14:creationId xmlns:p14="http://schemas.microsoft.com/office/powerpoint/2010/main" val="117262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The second one is onset detection. It consists of a construction of a detection function derived from one or a few consecutive spectral frames of a phase vocoder. The detection function increases at the beginning of the note attack, and afterward peak-picking is required to select only the relevant onsets.</a:t>
            </a:r>
          </a:p>
          <a:p>
            <a:endParaRPr lang="en-GB" dirty="0"/>
          </a:p>
          <a:p>
            <a:r>
              <a:rPr lang="en-GB" dirty="0"/>
              <a:t>Different detection functions are explored but these two showed the best results.</a:t>
            </a:r>
          </a:p>
          <a:p>
            <a:endParaRPr lang="en-GB" dirty="0"/>
          </a:p>
          <a:p>
            <a:r>
              <a:rPr lang="en-GB" dirty="0"/>
              <a:t>First one is simple and very effective called High Frequency Content and it can be derived from one spectral frame. It precisely identifies percussive onsets, but is less precise for non-percussive ones.</a:t>
            </a:r>
          </a:p>
          <a:p>
            <a:endParaRPr lang="en-GB" dirty="0"/>
          </a:p>
          <a:p>
            <a:r>
              <a:rPr lang="en-GB" dirty="0"/>
              <a:t>The second one is complex-domain approach. It can cope with the harmonic changes of low transient timbres and a target Short Time Fourier Transform is calculated as is shown in this photo. It allows for the detection function to be calculated as shown in the picture below. Because it looks for changes at both energy and phase, it is good for tonal onsets. However, it tends to over detect percussive events.</a:t>
            </a:r>
          </a:p>
        </p:txBody>
      </p:sp>
    </p:spTree>
    <p:extLst>
      <p:ext uri="{BB962C8B-B14F-4D97-AF65-F5344CB8AC3E}">
        <p14:creationId xmlns:p14="http://schemas.microsoft.com/office/powerpoint/2010/main" val="248188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The pitch detection algorithm is based on the spectral frames of a phase vocoder similar as in onset detection functions. Window of a phase vocoder typically consists of 4096 samples, and overlap rate is the same as in onset detection function. Longer window implies a longer delay in the system, but is required for accurate frequency estimation.</a:t>
            </a:r>
          </a:p>
          <a:p>
            <a:endParaRPr lang="en-GB" dirty="0"/>
          </a:p>
          <a:p>
            <a:r>
              <a:rPr lang="en-GB" dirty="0"/>
              <a:t>Peaks are detected in the magnitude spectral frame and passed to harmonic comb. Each of the P highest peaks generates a set of pitch hypothesis defined by the first Z sub-harmonics shown in the first picture, but for monophonic signals we will limit to P equals 1. For each of these hypothesis a harmonic grid is constructed as shown below.</a:t>
            </a:r>
          </a:p>
        </p:txBody>
      </p:sp>
    </p:spTree>
    <p:extLst>
      <p:ext uri="{BB962C8B-B14F-4D97-AF65-F5344CB8AC3E}">
        <p14:creationId xmlns:p14="http://schemas.microsoft.com/office/powerpoint/2010/main" val="616034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The data from different modules is ordered carefully. This paper relies on the temporal onset detection and looks for note pitches over the frames past each onset. Because of the different window sizes, synchronization between the pitch candidates and the onset time is required and that is shown on this picture. Pitch detection is performed a few frames after the onset time because the attack of the note covers most of the harmonic components. Pitch is calculated as a median over the candidates of frames that appear after the previously explained chosen offset.</a:t>
            </a:r>
          </a:p>
        </p:txBody>
      </p:sp>
    </p:spTree>
    <p:extLst>
      <p:ext uri="{BB962C8B-B14F-4D97-AF65-F5344CB8AC3E}">
        <p14:creationId xmlns:p14="http://schemas.microsoft.com/office/powerpoint/2010/main" val="280399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Rezervirano mjesto bilježaka 2"/>
          <p:cNvSpPr>
            <a:spLocks noGrp="1"/>
          </p:cNvSpPr>
          <p:nvPr>
            <p:ph type="body" idx="1"/>
          </p:nvPr>
        </p:nvSpPr>
        <p:spPr>
          <a:xfrm>
            <a:off x="1371600" y="11734800"/>
            <a:ext cx="10972800" cy="9601200"/>
          </a:xfrm>
          <a:prstGeom prst="rect">
            <a:avLst/>
          </a:prstGeom>
        </p:spPr>
        <p:txBody>
          <a:bodyPr/>
          <a:lstStyle/>
          <a:p>
            <a:r>
              <a:rPr lang="en-GB" dirty="0"/>
              <a:t>For the evaluation purposes, audio waveforms are generated using MIDI files of various single voiced instrument tracks. MIDI files are converted into raw waveforms using Timidity++ software. After that, the main program is called to process the waveform and store the note candidates in a list. A Python script is then used to compare the original list to the list of detected events.</a:t>
            </a:r>
          </a:p>
          <a:p>
            <a:endParaRPr lang="en-GB" dirty="0"/>
          </a:p>
          <a:p>
            <a:r>
              <a:rPr lang="en-GB" dirty="0"/>
              <a:t>If the detected note corresponds to a real one within a tolerance window of length eta and correct MIDI pitch, then it's correct. Some errors can be seen in this photo. The original notes are in solid lines, and detected in black squares. Errors can be either a frequency error (which is usually octave of fifth jump), or temporal error (doubled or late detections).</a:t>
            </a:r>
          </a:p>
        </p:txBody>
      </p:sp>
    </p:spTree>
    <p:extLst>
      <p:ext uri="{BB962C8B-B14F-4D97-AF65-F5344CB8AC3E}">
        <p14:creationId xmlns:p14="http://schemas.microsoft.com/office/powerpoint/2010/main" val="883770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microsoft.com/office/2011/relationships/inkAction" Target="../ink/inkAction5.xml"/><Relationship Id="rId3" Type="http://schemas.openxmlformats.org/officeDocument/2006/relationships/slideLayout" Target="../slideLayouts/slideLayout15.xml"/><Relationship Id="rId7" Type="http://schemas.openxmlformats.org/officeDocument/2006/relationships/image" Target="../media/image32.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10.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5.xml"/><Relationship Id="rId7" Type="http://schemas.microsoft.com/office/2011/relationships/inkAction" Target="../ink/inkAction1.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6.xml"/><Relationship Id="rId9" Type="http://schemas.microsoft.com/office/2011/relationships/inkAction" Target="../ink/inkAction2.xml"/></Relationships>
</file>

<file path=ppt/slides/_rels/slide7.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4.xml"/><Relationship Id="rId7" Type="http://schemas.microsoft.com/office/2011/relationships/inkAction" Target="../ink/inkAction4.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1712105"/>
            <a:ext cx="5385816" cy="1896581"/>
          </a:xfrm>
        </p:spPr>
        <p:txBody>
          <a:bodyPr/>
          <a:lstStyle/>
          <a:p>
            <a:r>
              <a:rPr lang="en-US" sz="4000" dirty="0"/>
              <a:t>Fast labeling of notes in music signals</a:t>
            </a:r>
            <a:br>
              <a:rPr lang="en-US" sz="4000" dirty="0"/>
            </a:br>
            <a:endParaRPr lang="en-US"/>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4028149"/>
            <a:ext cx="3493008" cy="878908"/>
          </a:xfrm>
        </p:spPr>
        <p:txBody>
          <a:bodyPr vert="horz" lIns="0" tIns="0" rIns="0" bIns="0" rtlCol="0" anchor="t">
            <a:noAutofit/>
          </a:bodyPr>
          <a:lstStyle/>
          <a:p>
            <a:r>
              <a:rPr lang="en-US" dirty="0">
                <a:cs typeface="Sabon Next LT"/>
              </a:rPr>
              <a:t>Ana </a:t>
            </a:r>
            <a:r>
              <a:rPr lang="en-US" dirty="0" err="1">
                <a:cs typeface="Sabon Next LT"/>
              </a:rPr>
              <a:t>Bagić</a:t>
            </a:r>
          </a:p>
        </p:txBody>
      </p:sp>
      <p:sp>
        <p:nvSpPr>
          <p:cNvPr id="7" name="TextBox 6">
            <a:extLst>
              <a:ext uri="{FF2B5EF4-FFF2-40B4-BE49-F238E27FC236}">
                <a16:creationId xmlns:a16="http://schemas.microsoft.com/office/drawing/2014/main" id="{62EA03C4-33DE-3604-C029-166777AF7BB8}"/>
              </a:ext>
            </a:extLst>
          </p:cNvPr>
          <p:cNvSpPr txBox="1"/>
          <p:nvPr/>
        </p:nvSpPr>
        <p:spPr>
          <a:xfrm>
            <a:off x="3891643" y="616857"/>
            <a:ext cx="44087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ea typeface="+mn-lt"/>
                <a:cs typeface="+mn-lt"/>
              </a:rPr>
              <a:t>Paul M. </a:t>
            </a:r>
            <a:r>
              <a:rPr lang="en-US" sz="1600" dirty="0" err="1">
                <a:ea typeface="+mn-lt"/>
                <a:cs typeface="+mn-lt"/>
              </a:rPr>
              <a:t>Brossier</a:t>
            </a:r>
            <a:r>
              <a:rPr lang="en-US" sz="1600" dirty="0">
                <a:ea typeface="+mn-lt"/>
                <a:cs typeface="+mn-lt"/>
              </a:rPr>
              <a:t>, Juan P. Bello, Mark D. </a:t>
            </a:r>
            <a:r>
              <a:rPr lang="en-US" sz="1600" dirty="0" err="1">
                <a:ea typeface="+mn-lt"/>
                <a:cs typeface="+mn-lt"/>
              </a:rPr>
              <a:t>Plumbley</a:t>
            </a:r>
            <a:endParaRPr lang="en-US" sz="1600">
              <a:cs typeface="Sabon Next LT"/>
            </a:endParaRPr>
          </a:p>
          <a:p>
            <a:pPr algn="ctr"/>
            <a:r>
              <a:rPr lang="en-US" sz="1600" dirty="0">
                <a:ea typeface="+mn-lt"/>
                <a:cs typeface="+mn-lt"/>
              </a:rPr>
              <a:t>Queen Mary College, University of London</a:t>
            </a:r>
            <a:endParaRPr lang="en-US" sz="1600" dirty="0">
              <a:cs typeface="Sabon Next LT"/>
            </a:endParaRPr>
          </a:p>
        </p:txBody>
      </p:sp>
      <p:pic>
        <p:nvPicPr>
          <p:cNvPr id="64" name="Videozapis 63">
            <a:hlinkClick r:id="" action="ppaction://media"/>
            <a:extLst>
              <a:ext uri="{FF2B5EF4-FFF2-40B4-BE49-F238E27FC236}">
                <a16:creationId xmlns:a16="http://schemas.microsoft.com/office/drawing/2014/main" id="{6F6B1BA6-EE54-7329-373F-DC5D140F92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2000" advTm="10276"/>
    </mc:Choice>
    <mc:Fallback>
      <p:transition spd="slow" advTm="10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4"/>
                </p:tgtEl>
              </p:cMediaNode>
            </p:video>
            <p:seq concurrent="1" nextAc="seek">
              <p:cTn id="8" restart="whenNotActive" fill="hold" evtFilter="cancelBubble" nodeType="interactiveSeq">
                <p:stCondLst>
                  <p:cond evt="onClick" delay="0">
                    <p:tgtEl>
                      <p:spTgt spid="6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4"/>
                                        </p:tgtEl>
                                      </p:cBhvr>
                                    </p:cmd>
                                  </p:childTnLst>
                                </p:cTn>
                              </p:par>
                            </p:childTnLst>
                          </p:cTn>
                        </p:par>
                      </p:childTnLst>
                    </p:cTn>
                  </p:par>
                </p:childTnLst>
              </p:cTn>
              <p:nextCondLst>
                <p:cond evt="onClick" delay="0">
                  <p:tgtEl>
                    <p:spTgt spid="6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C013-57F3-ED7A-2B5F-F580AC440F5E}"/>
              </a:ext>
            </a:extLst>
          </p:cNvPr>
          <p:cNvSpPr>
            <a:spLocks noGrp="1"/>
          </p:cNvSpPr>
          <p:nvPr>
            <p:ph type="ctrTitle"/>
          </p:nvPr>
        </p:nvSpPr>
        <p:spPr>
          <a:xfrm>
            <a:off x="497853" y="520377"/>
            <a:ext cx="4169664" cy="667512"/>
          </a:xfrm>
        </p:spPr>
        <p:txBody>
          <a:bodyPr/>
          <a:lstStyle/>
          <a:p>
            <a:r>
              <a:rPr lang="en-US" dirty="0"/>
              <a:t>RESULTs</a:t>
            </a:r>
          </a:p>
        </p:txBody>
      </p:sp>
      <p:sp>
        <p:nvSpPr>
          <p:cNvPr id="3" name="Subtitle 2">
            <a:extLst>
              <a:ext uri="{FF2B5EF4-FFF2-40B4-BE49-F238E27FC236}">
                <a16:creationId xmlns:a16="http://schemas.microsoft.com/office/drawing/2014/main" id="{3D3B13DF-E6AE-11A4-377C-AB7EA411A222}"/>
              </a:ext>
            </a:extLst>
          </p:cNvPr>
          <p:cNvSpPr>
            <a:spLocks noGrp="1"/>
          </p:cNvSpPr>
          <p:nvPr>
            <p:ph type="subTitle" idx="1"/>
          </p:nvPr>
        </p:nvSpPr>
        <p:spPr>
          <a:xfrm>
            <a:off x="338011" y="1500961"/>
            <a:ext cx="7286936" cy="2176272"/>
          </a:xfrm>
        </p:spPr>
        <p:txBody>
          <a:bodyPr vert="horz" lIns="91440" tIns="0" rIns="91440" bIns="0" rtlCol="0" anchor="t">
            <a:noAutofit/>
          </a:bodyPr>
          <a:lstStyle/>
          <a:p>
            <a:r>
              <a:rPr lang="en-US" sz="1800" dirty="0">
                <a:cs typeface="Sabon Next LT"/>
              </a:rPr>
              <a:t>Best performance: product of HFC and complex domain onset functions</a:t>
            </a:r>
          </a:p>
        </p:txBody>
      </p:sp>
      <p:pic>
        <p:nvPicPr>
          <p:cNvPr id="4" name="Picture 4" descr="A picture containing diagram&#10;&#10;Description automatically generated">
            <a:extLst>
              <a:ext uri="{FF2B5EF4-FFF2-40B4-BE49-F238E27FC236}">
                <a16:creationId xmlns:a16="http://schemas.microsoft.com/office/drawing/2014/main" id="{7204527A-63B8-BFA6-06C2-6164B0E25AD5}"/>
              </a:ext>
            </a:extLst>
          </p:cNvPr>
          <p:cNvPicPr>
            <a:picLocks noChangeAspect="1"/>
          </p:cNvPicPr>
          <p:nvPr/>
        </p:nvPicPr>
        <p:blipFill>
          <a:blip r:embed="rId5"/>
          <a:stretch>
            <a:fillRect/>
          </a:stretch>
        </p:blipFill>
        <p:spPr>
          <a:xfrm>
            <a:off x="-213756" y="2119876"/>
            <a:ext cx="6731329" cy="4439128"/>
          </a:xfrm>
          <a:prstGeom prst="rect">
            <a:avLst/>
          </a:prstGeom>
        </p:spPr>
      </p:pic>
      <p:pic>
        <p:nvPicPr>
          <p:cNvPr id="5" name="Picture 5" descr="Chart&#10;&#10;Description automatically generated">
            <a:extLst>
              <a:ext uri="{FF2B5EF4-FFF2-40B4-BE49-F238E27FC236}">
                <a16:creationId xmlns:a16="http://schemas.microsoft.com/office/drawing/2014/main" id="{607AAB74-45CA-3555-7701-8AE7D9878816}"/>
              </a:ext>
            </a:extLst>
          </p:cNvPr>
          <p:cNvPicPr>
            <a:picLocks noChangeAspect="1"/>
          </p:cNvPicPr>
          <p:nvPr/>
        </p:nvPicPr>
        <p:blipFill>
          <a:blip r:embed="rId6"/>
          <a:stretch>
            <a:fillRect/>
          </a:stretch>
        </p:blipFill>
        <p:spPr>
          <a:xfrm>
            <a:off x="6060374" y="2016001"/>
            <a:ext cx="6325587" cy="4448960"/>
          </a:xfrm>
          <a:prstGeom prst="rect">
            <a:avLst/>
          </a:prstGeom>
        </p:spPr>
      </p:pic>
      <p:pic>
        <p:nvPicPr>
          <p:cNvPr id="24" name="Videozapis 23">
            <a:hlinkClick r:id="" action="ppaction://media"/>
            <a:extLst>
              <a:ext uri="{FF2B5EF4-FFF2-40B4-BE49-F238E27FC236}">
                <a16:creationId xmlns:a16="http://schemas.microsoft.com/office/drawing/2014/main" id="{1B17F4ED-02E0-9439-F687-E3A3EAB7C50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5097" r="15097"/>
          <a:stretch>
            <a:fillRect/>
          </a:stretch>
        </p:blipFill>
        <p:spPr>
          <a:xfrm>
            <a:off x="10067278" y="0"/>
            <a:ext cx="2124722" cy="1712105"/>
          </a:xfrm>
          <a:prstGeom prst="rect">
            <a:avLst/>
          </a:prstGeom>
          <a:ln>
            <a:noFill/>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3" name="Rukopis 22">
                <a:extLst>
                  <a:ext uri="{FF2B5EF4-FFF2-40B4-BE49-F238E27FC236}">
                    <a16:creationId xmlns:a16="http://schemas.microsoft.com/office/drawing/2014/main" id="{DC004BB8-2724-3A4E-5016-085365E2C1F9}"/>
                  </a:ext>
                </a:extLst>
              </p14:cNvPr>
              <p14:cNvContentPartPr/>
              <p14:nvPr>
                <p:extLst>
                  <p:ext uri="{42D2F446-02D8-4167-A562-619A0277C38B}">
                    <p15:isNarration xmlns:p15="http://schemas.microsoft.com/office/powerpoint/2012/main" val="1"/>
                  </p:ext>
                </p:extLst>
              </p14:nvPr>
            </p14:nvContentPartPr>
            <p14:xfrm>
              <a:off x="1089720" y="1753560"/>
              <a:ext cx="7644240" cy="4646160"/>
            </p14:xfrm>
          </p:contentPart>
        </mc:Choice>
        <mc:Fallback>
          <p:pic>
            <p:nvPicPr>
              <p:cNvPr id="23" name="Rukopis 22">
                <a:extLst>
                  <a:ext uri="{FF2B5EF4-FFF2-40B4-BE49-F238E27FC236}">
                    <a16:creationId xmlns:a16="http://schemas.microsoft.com/office/drawing/2014/main" id="{DC004BB8-2724-3A4E-5016-085365E2C1F9}"/>
                  </a:ext>
                </a:extLst>
              </p:cNvPr>
              <p:cNvPicPr>
                <a:picLocks noGrp="1" noRot="1" noChangeAspect="1" noMove="1" noResize="1" noEditPoints="1" noAdjustHandles="1" noChangeArrowheads="1" noChangeShapeType="1"/>
              </p:cNvPicPr>
              <p:nvPr/>
            </p:nvPicPr>
            <p:blipFill>
              <a:blip r:embed="rId9"/>
              <a:stretch>
                <a:fillRect/>
              </a:stretch>
            </p:blipFill>
            <p:spPr>
              <a:xfrm>
                <a:off x="1080360" y="1744200"/>
                <a:ext cx="7662960" cy="4664880"/>
              </a:xfrm>
              <a:prstGeom prst="rect">
                <a:avLst/>
              </a:prstGeom>
            </p:spPr>
          </p:pic>
        </mc:Fallback>
      </mc:AlternateContent>
    </p:spTree>
    <p:extLst>
      <p:ext uri="{BB962C8B-B14F-4D97-AF65-F5344CB8AC3E}">
        <p14:creationId xmlns:p14="http://schemas.microsoft.com/office/powerpoint/2010/main" val="2590317353"/>
      </p:ext>
    </p:extLst>
  </p:cSld>
  <p:clrMapOvr>
    <a:masterClrMapping/>
  </p:clrMapOvr>
  <mc:AlternateContent xmlns:mc="http://schemas.openxmlformats.org/markup-compatibility/2006">
    <mc:Choice xmlns:p14="http://schemas.microsoft.com/office/powerpoint/2010/main" Requires="p14">
      <p:transition spd="slow" p14:dur="2000" advTm="88161"/>
    </mc:Choice>
    <mc:Fallback>
      <p:transition spd="slow" advTm="88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59"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md type="call" cmd="playFrom(0.0)">
                                      <p:cBhvr>
                                        <p:cTn id="9"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4"/>
                </p:tgtEl>
              </p:cMediaNode>
            </p:video>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a:latin typeface="Arial Black"/>
                <a:cs typeface="Arial Black" panose="020B0604020202020204" pitchFamily="34" charset="0"/>
              </a:rPr>
              <a:t>Questions?</a:t>
            </a:r>
            <a:endParaRPr lang="en-US" sz="4400" b="1" dirty="0">
              <a:latin typeface="Arial Black" panose="020B0604020202020204" pitchFamily="34" charset="0"/>
              <a:cs typeface="Arial Black" panose="020B0604020202020204" pitchFamily="34" charset="0"/>
            </a:endParaRPr>
          </a:p>
        </p:txBody>
      </p:sp>
      <p:pic>
        <p:nvPicPr>
          <p:cNvPr id="4" name="Videozapis 3">
            <a:hlinkClick r:id="" action="ppaction://media"/>
            <a:extLst>
              <a:ext uri="{FF2B5EF4-FFF2-40B4-BE49-F238E27FC236}">
                <a16:creationId xmlns:a16="http://schemas.microsoft.com/office/drawing/2014/main" id="{D5207E9C-3E47-F4EA-9DF3-1973FD9A0AC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2952923800"/>
      </p:ext>
    </p:extLst>
  </p:cSld>
  <p:clrMapOvr>
    <a:masterClrMapping/>
  </p:clrMapOvr>
  <mc:AlternateContent xmlns:mc="http://schemas.openxmlformats.org/markup-compatibility/2006">
    <mc:Choice xmlns:p14="http://schemas.microsoft.com/office/powerpoint/2010/main" Requires="p14">
      <p:transition spd="slow" p14:dur="2000" advTm="9816"/>
    </mc:Choice>
    <mc:Fallback>
      <p:transition spd="slow" advTm="9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Summary</a:t>
            </a:r>
            <a:endParaRPr lang="en-US" sz="4400" b="1" dirty="0">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vert="horz" lIns="91440" tIns="45720" rIns="91440" bIns="45720" rtlCol="0" anchor="t">
            <a:noAutofit/>
          </a:bodyPr>
          <a:lstStyle/>
          <a:p>
            <a:r>
              <a:rPr lang="en-US" dirty="0"/>
              <a:t>About</a:t>
            </a:r>
          </a:p>
          <a:p>
            <a:r>
              <a:rPr lang="en-US" dirty="0"/>
              <a:t>Recap</a:t>
            </a:r>
            <a:endParaRPr lang="en-US" dirty="0">
              <a:cs typeface="Sabon Next LT"/>
            </a:endParaRPr>
          </a:p>
          <a:p>
            <a:r>
              <a:rPr lang="en-US" dirty="0"/>
              <a:t>​System overview</a:t>
            </a:r>
            <a:endParaRPr lang="en-US" dirty="0">
              <a:cs typeface="Sabon Next LT"/>
            </a:endParaRPr>
          </a:p>
          <a:p>
            <a:r>
              <a:rPr lang="en-US" dirty="0">
                <a:cs typeface="Sabon Next LT"/>
              </a:rPr>
              <a:t>Evaluation</a:t>
            </a:r>
            <a:endParaRPr lang="en-US" dirty="0"/>
          </a:p>
          <a:p>
            <a:r>
              <a:rPr lang="en-US" dirty="0"/>
              <a:t>Results</a:t>
            </a:r>
            <a:endParaRPr lang="en-US" dirty="0">
              <a:cs typeface="Sabon Next LT"/>
            </a:endParaRPr>
          </a:p>
        </p:txBody>
      </p:sp>
      <p:pic>
        <p:nvPicPr>
          <p:cNvPr id="33" name="Videozapis 32">
            <a:hlinkClick r:id="" action="ppaction://media"/>
            <a:extLst>
              <a:ext uri="{FF2B5EF4-FFF2-40B4-BE49-F238E27FC236}">
                <a16:creationId xmlns:a16="http://schemas.microsoft.com/office/drawing/2014/main" id="{A24974C7-CAD6-9060-D06A-ADEA8BC5D6D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3855531800"/>
      </p:ext>
    </p:extLst>
  </p:cSld>
  <p:clrMapOvr>
    <a:masterClrMapping/>
  </p:clrMapOvr>
  <mc:AlternateContent xmlns:mc="http://schemas.openxmlformats.org/markup-compatibility/2006">
    <mc:Choice xmlns:p14="http://schemas.microsoft.com/office/powerpoint/2010/main" Requires="p14">
      <p:transition spd="slow" p14:dur="2000" advTm="18801"/>
    </mc:Choice>
    <mc:Fallback>
      <p:transition spd="slow" advTm="18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1596499"/>
            <a:ext cx="6766560" cy="768096"/>
          </a:xfrm>
        </p:spPr>
        <p:txBody>
          <a:bodyPr/>
          <a:lstStyle/>
          <a:p>
            <a:r>
              <a:rPr lang="en-US" dirty="0"/>
              <a:t>About this paper</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vert="horz" lIns="91440" tIns="45720" rIns="91440" bIns="45720" rtlCol="0" anchor="t">
            <a:noAutofit/>
          </a:bodyPr>
          <a:lstStyle/>
          <a:p>
            <a:pPr marL="285750" indent="-285750">
              <a:buChar char="•"/>
            </a:pPr>
            <a:r>
              <a:rPr lang="en-US" sz="1800" dirty="0">
                <a:solidFill>
                  <a:srgbClr val="202C8F"/>
                </a:solidFill>
                <a:ea typeface="+mn-lt"/>
                <a:cs typeface="+mn-lt"/>
              </a:rPr>
              <a:t>real time estimation of note attributes (onset and fundamental frequency estimation) from monophonic music source</a:t>
            </a:r>
            <a:endParaRPr lang="en-US" sz="1800" dirty="0">
              <a:solidFill>
                <a:srgbClr val="202C8F"/>
              </a:solidFill>
              <a:cs typeface="Sabon Next LT"/>
            </a:endParaRPr>
          </a:p>
          <a:p>
            <a:pPr marL="285750" indent="-285750">
              <a:buChar char="•"/>
            </a:pPr>
            <a:endParaRPr lang="en-US" sz="1800" dirty="0">
              <a:solidFill>
                <a:srgbClr val="202C8F"/>
              </a:solidFill>
              <a:ea typeface="+mn-lt"/>
              <a:cs typeface="+mn-lt"/>
            </a:endParaRPr>
          </a:p>
          <a:p>
            <a:pPr marL="285750" indent="-285750">
              <a:buChar char="•"/>
            </a:pPr>
            <a:r>
              <a:rPr lang="en-US" sz="1800" dirty="0">
                <a:solidFill>
                  <a:srgbClr val="202C8F"/>
                </a:solidFill>
                <a:ea typeface="+mn-lt"/>
                <a:cs typeface="+mn-lt"/>
              </a:rPr>
              <a:t>focus on the </a:t>
            </a:r>
            <a:r>
              <a:rPr lang="en-US" sz="1800" dirty="0" err="1">
                <a:solidFill>
                  <a:srgbClr val="202C8F"/>
                </a:solidFill>
                <a:ea typeface="+mn-lt"/>
                <a:cs typeface="+mn-lt"/>
              </a:rPr>
              <a:t>behaviour</a:t>
            </a:r>
            <a:r>
              <a:rPr lang="en-US" sz="1800" dirty="0">
                <a:solidFill>
                  <a:srgbClr val="202C8F"/>
                </a:solidFill>
                <a:ea typeface="+mn-lt"/>
                <a:cs typeface="+mn-lt"/>
              </a:rPr>
              <a:t> of the system rather that f0 estimation</a:t>
            </a:r>
            <a:endParaRPr lang="en-US" sz="1800" dirty="0">
              <a:solidFill>
                <a:srgbClr val="202C8F"/>
              </a:solidFill>
              <a:cs typeface="Sabon Next LT"/>
            </a:endParaRPr>
          </a:p>
          <a:p>
            <a:pPr marL="285750" indent="-285750">
              <a:buChar char="•"/>
            </a:pPr>
            <a:endParaRPr lang="en-US" sz="1800" dirty="0">
              <a:solidFill>
                <a:srgbClr val="202C8F"/>
              </a:solidFill>
              <a:cs typeface="Sabon Next LT"/>
            </a:endParaRPr>
          </a:p>
          <a:p>
            <a:pPr marL="285750" indent="-285750">
              <a:buChar char="•"/>
            </a:pPr>
            <a:r>
              <a:rPr lang="en-US" sz="1800" dirty="0">
                <a:solidFill>
                  <a:srgbClr val="202C8F"/>
                </a:solidFill>
                <a:ea typeface="+mn-lt"/>
                <a:cs typeface="+mn-lt"/>
              </a:rPr>
              <a:t>audio coding, score following, live content-based processing of music data</a:t>
            </a:r>
            <a:endParaRPr lang="en-US" sz="1800">
              <a:solidFill>
                <a:srgbClr val="202C8F"/>
              </a:solidFill>
              <a:cs typeface="Sabon Next LT"/>
            </a:endParaRP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47" name="Videozapis 46">
            <a:hlinkClick r:id="" action="ppaction://media"/>
            <a:extLst>
              <a:ext uri="{FF2B5EF4-FFF2-40B4-BE49-F238E27FC236}">
                <a16:creationId xmlns:a16="http://schemas.microsoft.com/office/drawing/2014/main" id="{2854B346-0BDD-9F72-1825-FF3AD87C86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979622006"/>
      </p:ext>
    </p:extLst>
  </p:cSld>
  <p:clrMapOvr>
    <a:masterClrMapping/>
  </p:clrMapOvr>
  <mc:AlternateContent xmlns:mc="http://schemas.openxmlformats.org/markup-compatibility/2006">
    <mc:Choice xmlns:p14="http://schemas.microsoft.com/office/powerpoint/2010/main" Requires="p14">
      <p:transition spd="slow" p14:dur="2000" advTm="63005"/>
    </mc:Choice>
    <mc:Fallback>
      <p:transition spd="slow" advTm="63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7"/>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RECAP</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713232" y="2743200"/>
            <a:ext cx="3328416" cy="2368659"/>
          </a:xfrm>
        </p:spPr>
        <p:txBody>
          <a:bodyPr vert="horz" lIns="91440" tIns="685800" rIns="91440" bIns="45720" rtlCol="0" anchor="t">
            <a:noAutofit/>
          </a:bodyPr>
          <a:lstStyle/>
          <a:p>
            <a:pPr marL="285750" indent="-285750">
              <a:buChar char="•"/>
            </a:pPr>
            <a:r>
              <a:rPr lang="en-US" sz="1600" b="0" cap="none" dirty="0">
                <a:latin typeface="Arial"/>
                <a:cs typeface="Arial"/>
              </a:rPr>
              <a:t>beginning of a note</a:t>
            </a:r>
            <a:endParaRPr lang="en-US" sz="1600" b="0" cap="none">
              <a:latin typeface="Arial"/>
              <a:cs typeface="Arial"/>
            </a:endParaRP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4443984" y="2743200"/>
            <a:ext cx="3328416" cy="2368659"/>
          </a:xfrm>
        </p:spPr>
        <p:txBody>
          <a:bodyPr/>
          <a:lstStyle/>
          <a:p>
            <a:pPr marL="285750" indent="-285750">
              <a:buChar char="•"/>
            </a:pPr>
            <a:r>
              <a:rPr lang="en-US" sz="1600" b="0" cap="none" dirty="0">
                <a:latin typeface="Arial"/>
                <a:cs typeface="Arial"/>
              </a:rPr>
              <a:t>lowest frequency of a harmonic sound - partials at frequencies which are multiples of f0</a:t>
            </a:r>
            <a:endParaRPr lang="en-US" sz="1600" cap="none">
              <a:latin typeface="Arial"/>
              <a:cs typeface="Arial"/>
            </a:endParaRPr>
          </a:p>
          <a:p>
            <a:pPr marL="285750" indent="-285750">
              <a:buChar char="•"/>
            </a:pPr>
            <a:endParaRPr lang="en-US" sz="1600" b="0" cap="none" dirty="0">
              <a:latin typeface="Arial"/>
              <a:cs typeface="Arial"/>
            </a:endParaRPr>
          </a:p>
          <a:p>
            <a:pPr marL="285750" indent="-285750">
              <a:buChar char="•"/>
            </a:pPr>
            <a:r>
              <a:rPr lang="en-US" sz="1600" b="0" cap="none" dirty="0">
                <a:latin typeface="Arial"/>
                <a:cs typeface="Arial"/>
              </a:rPr>
              <a:t>strongly related to pitch</a:t>
            </a:r>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092440" y="2743200"/>
            <a:ext cx="3337487" cy="2368659"/>
          </a:xfrm>
        </p:spPr>
        <p:txBody>
          <a:bodyPr/>
          <a:lstStyle/>
          <a:p>
            <a:pPr>
              <a:buChar char="•"/>
            </a:pPr>
            <a:r>
              <a:rPr lang="en-US" sz="1600" b="0" cap="none" dirty="0">
                <a:latin typeface="Arial"/>
                <a:cs typeface="Arial"/>
              </a:rPr>
              <a:t> melody without accompanying harmony or chords</a:t>
            </a:r>
            <a:endParaRPr lang="en-US" sz="1600" cap="none" dirty="0">
              <a:latin typeface="Arial"/>
              <a:cs typeface="Arial"/>
            </a:endParaRPr>
          </a:p>
          <a:p>
            <a:pPr>
              <a:buChar char="•"/>
            </a:pPr>
            <a:endParaRPr lang="en-US" sz="1600" b="0" cap="none" dirty="0">
              <a:latin typeface="Arial"/>
              <a:cs typeface="Arial"/>
            </a:endParaRPr>
          </a:p>
          <a:p>
            <a:pPr>
              <a:buChar char="•"/>
            </a:pPr>
            <a:r>
              <a:rPr lang="en-US" sz="1600" b="0" cap="none" dirty="0">
                <a:latin typeface="Arial"/>
                <a:cs typeface="Arial"/>
              </a:rPr>
              <a:t> pitch detection algorithm - extension to polyphonic signal</a:t>
            </a:r>
            <a:endParaRPr lang="en-US" sz="1600" cap="none" dirty="0">
              <a:latin typeface="Arial"/>
              <a:cs typeface="Arial"/>
            </a:endParaRPr>
          </a:p>
        </p:txBody>
      </p:sp>
      <p:sp>
        <p:nvSpPr>
          <p:cNvPr id="13" name="TextBox 12">
            <a:extLst>
              <a:ext uri="{FF2B5EF4-FFF2-40B4-BE49-F238E27FC236}">
                <a16:creationId xmlns:a16="http://schemas.microsoft.com/office/drawing/2014/main" id="{61BD66F5-F8E6-E14F-64E7-CB6F013022DE}"/>
              </a:ext>
            </a:extLst>
          </p:cNvPr>
          <p:cNvSpPr txBox="1"/>
          <p:nvPr/>
        </p:nvSpPr>
        <p:spPr>
          <a:xfrm>
            <a:off x="1006929" y="2549071"/>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4" name="Rectangle: Rounded Corners 13">
            <a:extLst>
              <a:ext uri="{FF2B5EF4-FFF2-40B4-BE49-F238E27FC236}">
                <a16:creationId xmlns:a16="http://schemas.microsoft.com/office/drawing/2014/main" id="{4975C0AA-F4F0-8CE5-7996-E371E46A34F0}"/>
              </a:ext>
            </a:extLst>
          </p:cNvPr>
          <p:cNvSpPr/>
          <p:nvPr/>
        </p:nvSpPr>
        <p:spPr>
          <a:xfrm>
            <a:off x="988785" y="2376714"/>
            <a:ext cx="2775858" cy="725713"/>
          </a:xfrm>
          <a:prstGeom prst="roundRect">
            <a:avLst/>
          </a:prstGeom>
          <a:solidFill>
            <a:srgbClr val="AAC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cap="all" dirty="0">
                <a:solidFill>
                  <a:srgbClr val="202C8F"/>
                </a:solidFill>
                <a:latin typeface="Arial"/>
                <a:cs typeface="Sabon Next LT"/>
              </a:rPr>
              <a:t>ONSET</a:t>
            </a:r>
          </a:p>
        </p:txBody>
      </p:sp>
      <p:sp>
        <p:nvSpPr>
          <p:cNvPr id="17" name="Rectangle: Rounded Corners 16">
            <a:extLst>
              <a:ext uri="{FF2B5EF4-FFF2-40B4-BE49-F238E27FC236}">
                <a16:creationId xmlns:a16="http://schemas.microsoft.com/office/drawing/2014/main" id="{285F8141-222C-C20E-C8C9-66BEAB92DE8D}"/>
              </a:ext>
            </a:extLst>
          </p:cNvPr>
          <p:cNvSpPr/>
          <p:nvPr/>
        </p:nvSpPr>
        <p:spPr>
          <a:xfrm>
            <a:off x="4708069" y="2376713"/>
            <a:ext cx="2766787" cy="725713"/>
          </a:xfrm>
          <a:prstGeom prst="round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cap="all" dirty="0">
                <a:solidFill>
                  <a:srgbClr val="202C8F"/>
                </a:solidFill>
                <a:latin typeface="Arial"/>
                <a:cs typeface="Sabon Next LT"/>
              </a:rPr>
              <a:t>Fundamental frequency f0</a:t>
            </a:r>
          </a:p>
        </p:txBody>
      </p:sp>
      <p:sp>
        <p:nvSpPr>
          <p:cNvPr id="20" name="Rectangle: Rounded Corners 19">
            <a:extLst>
              <a:ext uri="{FF2B5EF4-FFF2-40B4-BE49-F238E27FC236}">
                <a16:creationId xmlns:a16="http://schemas.microsoft.com/office/drawing/2014/main" id="{19F99B33-C646-9D99-36DF-09BAB6110441}"/>
              </a:ext>
            </a:extLst>
          </p:cNvPr>
          <p:cNvSpPr/>
          <p:nvPr/>
        </p:nvSpPr>
        <p:spPr>
          <a:xfrm>
            <a:off x="8372927" y="2376713"/>
            <a:ext cx="2766787" cy="725713"/>
          </a:xfrm>
          <a:prstGeom prst="roundRect">
            <a:avLst/>
          </a:prstGeom>
          <a:solidFill>
            <a:srgbClr val="D4D59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cap="all" dirty="0">
                <a:solidFill>
                  <a:srgbClr val="202C8F"/>
                </a:solidFill>
                <a:latin typeface="Arial"/>
                <a:cs typeface="Sabon Next LT"/>
              </a:rPr>
              <a:t>MONOPHONIC SOURCE</a:t>
            </a:r>
          </a:p>
        </p:txBody>
      </p:sp>
      <p:pic>
        <p:nvPicPr>
          <p:cNvPr id="60" name="Videozapis 59">
            <a:hlinkClick r:id="" action="ppaction://media"/>
            <a:extLst>
              <a:ext uri="{FF2B5EF4-FFF2-40B4-BE49-F238E27FC236}">
                <a16:creationId xmlns:a16="http://schemas.microsoft.com/office/drawing/2014/main" id="{514BBD47-2AF7-5711-B2BE-4469848E7DC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249904479"/>
      </p:ext>
    </p:extLst>
  </p:cSld>
  <p:clrMapOvr>
    <a:masterClrMapping/>
  </p:clrMapOvr>
  <mc:AlternateContent xmlns:mc="http://schemas.openxmlformats.org/markup-compatibility/2006">
    <mc:Choice xmlns:p14="http://schemas.microsoft.com/office/powerpoint/2010/main" Requires="p14">
      <p:transition spd="slow" p14:dur="2000" advTm="54809"/>
    </mc:Choice>
    <mc:Fallback>
      <p:transition spd="slow" advTm="54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0"/>
                </p:tgtEl>
              </p:cMediaNode>
            </p:video>
            <p:seq concurrent="1" nextAc="seek">
              <p:cTn id="8" restart="whenNotActive" fill="hold" evtFilter="cancelBubble" nodeType="interactiveSeq">
                <p:stCondLst>
                  <p:cond evt="onClick" delay="0">
                    <p:tgtEl>
                      <p:spTgt spid="6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0"/>
                                        </p:tgtEl>
                                      </p:cBhvr>
                                    </p:cmd>
                                  </p:childTnLst>
                                </p:cTn>
                              </p:par>
                            </p:childTnLst>
                          </p:cTn>
                        </p:par>
                      </p:childTnLst>
                    </p:cTn>
                  </p:par>
                </p:childTnLst>
              </p:cTn>
              <p:nextCondLst>
                <p:cond evt="onClick" delay="0">
                  <p:tgtEl>
                    <p:spTgt spid="6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ctrTitle"/>
          </p:nvPr>
        </p:nvSpPr>
        <p:spPr>
          <a:xfrm>
            <a:off x="962970" y="738091"/>
            <a:ext cx="6435871" cy="667512"/>
          </a:xfrm>
        </p:spPr>
        <p:txBody>
          <a:bodyPr/>
          <a:lstStyle/>
          <a:p>
            <a:r>
              <a:rPr lang="en-US" dirty="0"/>
              <a:t>System overview</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4294967295"/>
          </p:nvPr>
        </p:nvSpPr>
        <p:spPr>
          <a:xfrm>
            <a:off x="11204575" y="457200"/>
            <a:ext cx="987425" cy="274638"/>
          </a:xfrm>
        </p:spPr>
        <p:txBody>
          <a:bodyPr/>
          <a:lstStyle/>
          <a:p>
            <a:fld id="{48F63A3B-78C7-47BE-AE5E-E10140E04643}" type="slidenum">
              <a:rPr lang="en-US" smtClean="0"/>
              <a:t>5</a:t>
            </a:fld>
            <a:endParaRPr lang="en-US" dirty="0"/>
          </a:p>
        </p:txBody>
      </p:sp>
      <p:pic>
        <p:nvPicPr>
          <p:cNvPr id="3" name="Picture 3" descr="Diagram&#10;&#10;Description automatically generated">
            <a:extLst>
              <a:ext uri="{FF2B5EF4-FFF2-40B4-BE49-F238E27FC236}">
                <a16:creationId xmlns:a16="http://schemas.microsoft.com/office/drawing/2014/main" id="{0616666E-6C82-B5CC-9CCC-3E8333F29554}"/>
              </a:ext>
            </a:extLst>
          </p:cNvPr>
          <p:cNvPicPr>
            <a:picLocks noChangeAspect="1"/>
          </p:cNvPicPr>
          <p:nvPr/>
        </p:nvPicPr>
        <p:blipFill>
          <a:blip r:embed="rId5"/>
          <a:stretch>
            <a:fillRect/>
          </a:stretch>
        </p:blipFill>
        <p:spPr>
          <a:xfrm>
            <a:off x="565562" y="1852636"/>
            <a:ext cx="6934199" cy="4236349"/>
          </a:xfrm>
          <a:prstGeom prst="rect">
            <a:avLst/>
          </a:prstGeom>
        </p:spPr>
      </p:pic>
      <p:pic>
        <p:nvPicPr>
          <p:cNvPr id="61" name="Videozapis 60">
            <a:hlinkClick r:id="" action="ppaction://media"/>
            <a:extLst>
              <a:ext uri="{FF2B5EF4-FFF2-40B4-BE49-F238E27FC236}">
                <a16:creationId xmlns:a16="http://schemas.microsoft.com/office/drawing/2014/main" id="{32DE43A1-7542-110D-80FF-A05C10E4B7C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5097" r="15097"/>
          <a:stretch>
            <a:fillRect/>
          </a:stretch>
        </p:blipFill>
        <p:spPr>
          <a:xfrm>
            <a:off x="10067278" y="0"/>
            <a:ext cx="2124722" cy="1712105"/>
          </a:xfrm>
          <a:prstGeom prst="rect">
            <a:avLst/>
          </a:prstGeom>
          <a:ln>
            <a:noFill/>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0" name="Rukopis 59">
                <a:extLst>
                  <a:ext uri="{FF2B5EF4-FFF2-40B4-BE49-F238E27FC236}">
                    <a16:creationId xmlns:a16="http://schemas.microsoft.com/office/drawing/2014/main" id="{C4C94645-0A5C-AD14-1369-19B055DC3120}"/>
                  </a:ext>
                </a:extLst>
              </p14:cNvPr>
              <p14:cNvContentPartPr/>
              <p14:nvPr>
                <p:extLst>
                  <p:ext uri="{42D2F446-02D8-4167-A562-619A0277C38B}">
                    <p15:isNarration xmlns:p15="http://schemas.microsoft.com/office/powerpoint/2012/main" val="1"/>
                  </p:ext>
                </p:extLst>
              </p14:nvPr>
            </p14:nvContentPartPr>
            <p14:xfrm>
              <a:off x="1484640" y="2670120"/>
              <a:ext cx="1421640" cy="885240"/>
            </p14:xfrm>
          </p:contentPart>
        </mc:Choice>
        <mc:Fallback>
          <p:pic>
            <p:nvPicPr>
              <p:cNvPr id="60" name="Rukopis 59">
                <a:extLst>
                  <a:ext uri="{FF2B5EF4-FFF2-40B4-BE49-F238E27FC236}">
                    <a16:creationId xmlns:a16="http://schemas.microsoft.com/office/drawing/2014/main" id="{C4C94645-0A5C-AD14-1369-19B055DC3120}"/>
                  </a:ext>
                </a:extLst>
              </p:cNvPr>
              <p:cNvPicPr>
                <a:picLocks noGrp="1" noRot="1" noChangeAspect="1" noMove="1" noResize="1" noEditPoints="1" noAdjustHandles="1" noChangeArrowheads="1" noChangeShapeType="1"/>
              </p:cNvPicPr>
              <p:nvPr/>
            </p:nvPicPr>
            <p:blipFill>
              <a:blip r:embed="rId8"/>
              <a:stretch>
                <a:fillRect/>
              </a:stretch>
            </p:blipFill>
            <p:spPr>
              <a:xfrm>
                <a:off x="1475280" y="2660760"/>
                <a:ext cx="1440360" cy="903960"/>
              </a:xfrm>
              <a:prstGeom prst="rect">
                <a:avLst/>
              </a:prstGeom>
            </p:spPr>
          </p:pic>
        </mc:Fallback>
      </mc:AlternateContent>
    </p:spTree>
    <p:extLst>
      <p:ext uri="{BB962C8B-B14F-4D97-AF65-F5344CB8AC3E}">
        <p14:creationId xmlns:p14="http://schemas.microsoft.com/office/powerpoint/2010/main" val="3170280394"/>
      </p:ext>
    </p:extLst>
  </p:cSld>
  <p:clrMapOvr>
    <a:masterClrMapping/>
  </p:clrMapOvr>
  <mc:AlternateContent xmlns:mc="http://schemas.openxmlformats.org/markup-compatibility/2006">
    <mc:Choice xmlns:p14="http://schemas.microsoft.com/office/powerpoint/2010/main" Requires="p14">
      <p:transition spd="slow" p14:dur="2000" advTm="35234"/>
    </mc:Choice>
    <mc:Fallback>
      <p:transition spd="slow" advTm="3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par>
                                <p:cTn id="7" presetID="59"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md type="call" cmd="playFrom(0.0)">
                                      <p:cBhvr>
                                        <p:cTn id="9"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1"/>
                </p:tgtEl>
              </p:cMediaNode>
            </p:video>
            <p:seq concurrent="1" nextAc="seek">
              <p:cTn id="11" restart="whenNotActive" fill="hold" evtFilter="cancelBubble" nodeType="interactiveSeq">
                <p:stCondLst>
                  <p:cond evt="onClick" delay="0">
                    <p:tgtEl>
                      <p:spTgt spid="6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1"/>
                                        </p:tgtEl>
                                      </p:cBhvr>
                                    </p:cmd>
                                  </p:childTnLst>
                                </p:cTn>
                              </p:par>
                            </p:childTnLst>
                          </p:cTn>
                        </p:par>
                      </p:childTnLst>
                    </p:cTn>
                  </p:par>
                </p:childTnLst>
              </p:cTn>
              <p:nextCondLst>
                <p:cond evt="onClick" delay="0">
                  <p:tgtEl>
                    <p:spTgt spid="6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FB76-FC6C-3731-6D7B-BD0DACCAEEF9}"/>
              </a:ext>
            </a:extLst>
          </p:cNvPr>
          <p:cNvSpPr>
            <a:spLocks noGrp="1"/>
          </p:cNvSpPr>
          <p:nvPr>
            <p:ph type="title"/>
          </p:nvPr>
        </p:nvSpPr>
        <p:spPr>
          <a:xfrm>
            <a:off x="3977713" y="735584"/>
            <a:ext cx="8165592" cy="768096"/>
          </a:xfrm>
        </p:spPr>
        <p:txBody>
          <a:bodyPr/>
          <a:lstStyle/>
          <a:p>
            <a:r>
              <a:rPr lang="en-US" dirty="0"/>
              <a:t>Onset detection</a:t>
            </a:r>
          </a:p>
        </p:txBody>
      </p:sp>
      <p:sp>
        <p:nvSpPr>
          <p:cNvPr id="3" name="Text Placeholder 2">
            <a:extLst>
              <a:ext uri="{FF2B5EF4-FFF2-40B4-BE49-F238E27FC236}">
                <a16:creationId xmlns:a16="http://schemas.microsoft.com/office/drawing/2014/main" id="{71AE4972-A3C2-F92F-A10A-BAC418760DFD}"/>
              </a:ext>
            </a:extLst>
          </p:cNvPr>
          <p:cNvSpPr>
            <a:spLocks noGrp="1"/>
          </p:cNvSpPr>
          <p:nvPr>
            <p:ph type="body" idx="1"/>
          </p:nvPr>
        </p:nvSpPr>
        <p:spPr/>
        <p:txBody>
          <a:bodyPr/>
          <a:lstStyle/>
          <a:p>
            <a:r>
              <a:rPr lang="en-US" dirty="0">
                <a:latin typeface="Arial"/>
                <a:cs typeface="Arial"/>
              </a:rPr>
              <a:t>High frequency content</a:t>
            </a:r>
            <a:endParaRPr lang="en-US" dirty="0"/>
          </a:p>
        </p:txBody>
      </p:sp>
      <p:sp>
        <p:nvSpPr>
          <p:cNvPr id="4" name="Content Placeholder 3">
            <a:extLst>
              <a:ext uri="{FF2B5EF4-FFF2-40B4-BE49-F238E27FC236}">
                <a16:creationId xmlns:a16="http://schemas.microsoft.com/office/drawing/2014/main" id="{E97C3EA0-5DE5-2CA3-A8B2-AF0FED16A139}"/>
              </a:ext>
            </a:extLst>
          </p:cNvPr>
          <p:cNvSpPr>
            <a:spLocks noGrp="1"/>
          </p:cNvSpPr>
          <p:nvPr>
            <p:ph sz="half" idx="2"/>
          </p:nvPr>
        </p:nvSpPr>
        <p:spPr/>
        <p:txBody>
          <a:bodyPr vert="horz" lIns="45720" tIns="45720" rIns="45720" bIns="45720" rtlCol="0" anchor="t">
            <a:noAutofit/>
          </a:bodyPr>
          <a:lstStyle/>
          <a:p>
            <a:pPr marL="347345" indent="-347345"/>
            <a:r>
              <a:rPr lang="en-US" dirty="0">
                <a:cs typeface="Sabon Next LT"/>
              </a:rPr>
              <a:t>Very precise for percussive onsets</a:t>
            </a:r>
          </a:p>
        </p:txBody>
      </p:sp>
      <p:sp>
        <p:nvSpPr>
          <p:cNvPr id="5" name="Text Placeholder 4">
            <a:extLst>
              <a:ext uri="{FF2B5EF4-FFF2-40B4-BE49-F238E27FC236}">
                <a16:creationId xmlns:a16="http://schemas.microsoft.com/office/drawing/2014/main" id="{42E6207B-228E-363B-4C00-702FD091AEF9}"/>
              </a:ext>
            </a:extLst>
          </p:cNvPr>
          <p:cNvSpPr>
            <a:spLocks noGrp="1"/>
          </p:cNvSpPr>
          <p:nvPr>
            <p:ph type="body" sz="quarter" idx="3"/>
          </p:nvPr>
        </p:nvSpPr>
        <p:spPr/>
        <p:txBody>
          <a:bodyPr/>
          <a:lstStyle/>
          <a:p>
            <a:r>
              <a:rPr lang="en-US" dirty="0">
                <a:latin typeface="Arial"/>
                <a:cs typeface="Arial"/>
              </a:rPr>
              <a:t>Complex domain approach</a:t>
            </a:r>
            <a:endParaRPr lang="en-US" dirty="0"/>
          </a:p>
        </p:txBody>
      </p:sp>
      <p:sp>
        <p:nvSpPr>
          <p:cNvPr id="6" name="Content Placeholder 5">
            <a:extLst>
              <a:ext uri="{FF2B5EF4-FFF2-40B4-BE49-F238E27FC236}">
                <a16:creationId xmlns:a16="http://schemas.microsoft.com/office/drawing/2014/main" id="{BA4549E0-FC42-2063-CBCF-F6BD95CA8BF9}"/>
              </a:ext>
            </a:extLst>
          </p:cNvPr>
          <p:cNvSpPr>
            <a:spLocks noGrp="1"/>
          </p:cNvSpPr>
          <p:nvPr>
            <p:ph sz="quarter" idx="4"/>
          </p:nvPr>
        </p:nvSpPr>
        <p:spPr/>
        <p:txBody>
          <a:bodyPr vert="horz" lIns="45720" tIns="45720" rIns="45720" bIns="45720" rtlCol="0" anchor="t">
            <a:noAutofit/>
          </a:bodyPr>
          <a:lstStyle/>
          <a:p>
            <a:pPr marL="347345" indent="-347345"/>
            <a:r>
              <a:rPr lang="en-US" dirty="0">
                <a:cs typeface="Sabon Next LT"/>
              </a:rPr>
              <a:t>Precise for tonal onsets, but over detects percussive ones</a:t>
            </a:r>
          </a:p>
          <a:p>
            <a:pPr marL="347345" indent="-347345"/>
            <a:r>
              <a:rPr lang="en-US" dirty="0">
                <a:cs typeface="Sabon Next LT"/>
              </a:rPr>
              <a:t>Changes in both energy and phase</a:t>
            </a:r>
          </a:p>
        </p:txBody>
      </p:sp>
      <p:sp>
        <p:nvSpPr>
          <p:cNvPr id="7" name="Slide Number Placeholder 6">
            <a:extLst>
              <a:ext uri="{FF2B5EF4-FFF2-40B4-BE49-F238E27FC236}">
                <a16:creationId xmlns:a16="http://schemas.microsoft.com/office/drawing/2014/main" id="{172ADD90-6A20-42D2-50CF-40DEA4765EA2}"/>
              </a:ext>
            </a:extLst>
          </p:cNvPr>
          <p:cNvSpPr>
            <a:spLocks noGrp="1"/>
          </p:cNvSpPr>
          <p:nvPr>
            <p:ph type="sldNum" sz="quarter" idx="12"/>
          </p:nvPr>
        </p:nvSpPr>
        <p:spPr/>
        <p:txBody>
          <a:bodyPr/>
          <a:lstStyle/>
          <a:p>
            <a:fld id="{48F63A3B-78C7-47BE-AE5E-E10140E04643}" type="slidenum">
              <a:rPr lang="en-US" dirty="0"/>
              <a:t>6</a:t>
            </a:fld>
            <a:endParaRPr lang="en-US" dirty="0"/>
          </a:p>
        </p:txBody>
      </p:sp>
      <p:pic>
        <p:nvPicPr>
          <p:cNvPr id="11" name="Picture 11" descr="Diagram, schematic&#10;&#10;Description automatically generated">
            <a:extLst>
              <a:ext uri="{FF2B5EF4-FFF2-40B4-BE49-F238E27FC236}">
                <a16:creationId xmlns:a16="http://schemas.microsoft.com/office/drawing/2014/main" id="{FC8F35EF-B537-63E1-28BE-982F43467BC7}"/>
              </a:ext>
            </a:extLst>
          </p:cNvPr>
          <p:cNvPicPr>
            <a:picLocks noChangeAspect="1"/>
          </p:cNvPicPr>
          <p:nvPr/>
        </p:nvPicPr>
        <p:blipFill>
          <a:blip r:embed="rId5"/>
          <a:stretch>
            <a:fillRect/>
          </a:stretch>
        </p:blipFill>
        <p:spPr>
          <a:xfrm>
            <a:off x="4223658" y="3499757"/>
            <a:ext cx="2574471" cy="1046842"/>
          </a:xfrm>
          <a:prstGeom prst="rect">
            <a:avLst/>
          </a:prstGeom>
        </p:spPr>
      </p:pic>
      <p:pic>
        <p:nvPicPr>
          <p:cNvPr id="12" name="Picture 12" descr="Text&#10;&#10;Description automatically generated">
            <a:extLst>
              <a:ext uri="{FF2B5EF4-FFF2-40B4-BE49-F238E27FC236}">
                <a16:creationId xmlns:a16="http://schemas.microsoft.com/office/drawing/2014/main" id="{9A55DA2F-3354-6D79-4FD9-BAF6F98D96B7}"/>
              </a:ext>
            </a:extLst>
          </p:cNvPr>
          <p:cNvPicPr>
            <a:picLocks noChangeAspect="1"/>
          </p:cNvPicPr>
          <p:nvPr/>
        </p:nvPicPr>
        <p:blipFill>
          <a:blip r:embed="rId6"/>
          <a:stretch>
            <a:fillRect/>
          </a:stretch>
        </p:blipFill>
        <p:spPr>
          <a:xfrm>
            <a:off x="7654472" y="3878117"/>
            <a:ext cx="4212770" cy="761834"/>
          </a:xfrm>
          <a:prstGeom prst="rect">
            <a:avLst/>
          </a:prstGeom>
        </p:spPr>
      </p:pic>
      <p:pic>
        <p:nvPicPr>
          <p:cNvPr id="13" name="Picture 13" descr="Diagram, schematic&#10;&#10;Description automatically generated">
            <a:extLst>
              <a:ext uri="{FF2B5EF4-FFF2-40B4-BE49-F238E27FC236}">
                <a16:creationId xmlns:a16="http://schemas.microsoft.com/office/drawing/2014/main" id="{3DE4F1E7-D711-80C2-71D9-9C3F9D4004AF}"/>
              </a:ext>
            </a:extLst>
          </p:cNvPr>
          <p:cNvPicPr>
            <a:picLocks noChangeAspect="1"/>
          </p:cNvPicPr>
          <p:nvPr/>
        </p:nvPicPr>
        <p:blipFill>
          <a:blip r:embed="rId7"/>
          <a:stretch>
            <a:fillRect/>
          </a:stretch>
        </p:blipFill>
        <p:spPr>
          <a:xfrm>
            <a:off x="7899400" y="4871905"/>
            <a:ext cx="3595914" cy="951404"/>
          </a:xfrm>
          <a:prstGeom prst="rect">
            <a:avLst/>
          </a:prstGeom>
        </p:spPr>
      </p:pic>
      <p:pic>
        <p:nvPicPr>
          <p:cNvPr id="58" name="Videozapis 57">
            <a:hlinkClick r:id="" action="ppaction://media"/>
            <a:extLst>
              <a:ext uri="{FF2B5EF4-FFF2-40B4-BE49-F238E27FC236}">
                <a16:creationId xmlns:a16="http://schemas.microsoft.com/office/drawing/2014/main" id="{E4563972-F536-C60F-D881-44686199933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15097" r="15097"/>
          <a:stretch>
            <a:fillRect/>
          </a:stretch>
        </p:blipFill>
        <p:spPr>
          <a:xfrm>
            <a:off x="10067278" y="0"/>
            <a:ext cx="2124722" cy="1712105"/>
          </a:xfrm>
          <a:prstGeom prst="rect">
            <a:avLst/>
          </a:prstGeom>
          <a:ln>
            <a:noFill/>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9">
            <p14:nvContentPartPr>
              <p14:cNvPr id="57" name="Rukopis 56">
                <a:extLst>
                  <a:ext uri="{FF2B5EF4-FFF2-40B4-BE49-F238E27FC236}">
                    <a16:creationId xmlns:a16="http://schemas.microsoft.com/office/drawing/2014/main" id="{B70E835E-E0F3-D540-B0AB-CF7EFB0AB7D3}"/>
                  </a:ext>
                </a:extLst>
              </p14:cNvPr>
              <p14:cNvContentPartPr/>
              <p14:nvPr>
                <p:extLst>
                  <p:ext uri="{42D2F446-02D8-4167-A562-619A0277C38B}">
                    <p15:isNarration xmlns:p15="http://schemas.microsoft.com/office/powerpoint/2012/main" val="1"/>
                  </p:ext>
                </p:extLst>
              </p14:nvPr>
            </p14:nvContentPartPr>
            <p14:xfrm>
              <a:off x="7154280" y="4218840"/>
              <a:ext cx="584640" cy="1343520"/>
            </p14:xfrm>
          </p:contentPart>
        </mc:Choice>
        <mc:Fallback>
          <p:pic>
            <p:nvPicPr>
              <p:cNvPr id="57" name="Rukopis 56">
                <a:extLst>
                  <a:ext uri="{FF2B5EF4-FFF2-40B4-BE49-F238E27FC236}">
                    <a16:creationId xmlns:a16="http://schemas.microsoft.com/office/drawing/2014/main" id="{B70E835E-E0F3-D540-B0AB-CF7EFB0AB7D3}"/>
                  </a:ext>
                </a:extLst>
              </p:cNvPr>
              <p:cNvPicPr>
                <a:picLocks noGrp="1" noRot="1" noChangeAspect="1" noMove="1" noResize="1" noEditPoints="1" noAdjustHandles="1" noChangeArrowheads="1" noChangeShapeType="1"/>
              </p:cNvPicPr>
              <p:nvPr/>
            </p:nvPicPr>
            <p:blipFill>
              <a:blip r:embed="rId10"/>
              <a:stretch>
                <a:fillRect/>
              </a:stretch>
            </p:blipFill>
            <p:spPr>
              <a:xfrm>
                <a:off x="7144920" y="4209480"/>
                <a:ext cx="603360" cy="1362240"/>
              </a:xfrm>
              <a:prstGeom prst="rect">
                <a:avLst/>
              </a:prstGeom>
            </p:spPr>
          </p:pic>
        </mc:Fallback>
      </mc:AlternateContent>
    </p:spTree>
    <p:extLst>
      <p:ext uri="{BB962C8B-B14F-4D97-AF65-F5344CB8AC3E}">
        <p14:creationId xmlns:p14="http://schemas.microsoft.com/office/powerpoint/2010/main" val="1769622402"/>
      </p:ext>
    </p:extLst>
  </p:cSld>
  <p:clrMapOvr>
    <a:masterClrMapping/>
  </p:clrMapOvr>
  <mc:AlternateContent xmlns:mc="http://schemas.openxmlformats.org/markup-compatibility/2006">
    <mc:Choice xmlns:p14="http://schemas.microsoft.com/office/powerpoint/2010/main" Requires="p14">
      <p:transition spd="slow" p14:dur="2000" advTm="83021"/>
    </mc:Choice>
    <mc:Fallback>
      <p:transition spd="slow" advTm="83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8"/>
                                        </p:tgtEl>
                                      </p:cBhvr>
                                    </p:cmd>
                                  </p:childTnLst>
                                </p:cTn>
                              </p:par>
                              <p:par>
                                <p:cTn id="7" presetID="59"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md type="call" cmd="playFrom(0.0)">
                                      <p:cBhvr>
                                        <p:cTn id="9"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8"/>
                </p:tgtEl>
              </p:cMediaNode>
            </p:video>
            <p:seq concurrent="1" nextAc="seek">
              <p:cTn id="11" restart="whenNotActive" fill="hold" evtFilter="cancelBubble" nodeType="interactiveSeq">
                <p:stCondLst>
                  <p:cond evt="onClick" delay="0">
                    <p:tgtEl>
                      <p:spTgt spid="5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8"/>
                                        </p:tgtEl>
                                      </p:cBhvr>
                                    </p:cmd>
                                  </p:childTnLst>
                                </p:cTn>
                              </p:par>
                            </p:childTnLst>
                          </p:cTn>
                        </p:par>
                      </p:childTnLst>
                    </p:cTn>
                  </p:par>
                </p:childTnLst>
              </p:cTn>
              <p:nextCondLst>
                <p:cond evt="onClick" delay="0">
                  <p:tgtEl>
                    <p:spTgt spid="5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DC0EB-4721-1DBB-7108-8F8137E691B7}"/>
              </a:ext>
            </a:extLst>
          </p:cNvPr>
          <p:cNvSpPr>
            <a:spLocks noGrp="1"/>
          </p:cNvSpPr>
          <p:nvPr>
            <p:ph type="title"/>
          </p:nvPr>
        </p:nvSpPr>
        <p:spPr>
          <a:xfrm>
            <a:off x="460525" y="635251"/>
            <a:ext cx="6188469" cy="768096"/>
          </a:xfrm>
        </p:spPr>
        <p:txBody>
          <a:bodyPr/>
          <a:lstStyle/>
          <a:p>
            <a:r>
              <a:rPr lang="en-US" dirty="0"/>
              <a:t>Pitch estimation</a:t>
            </a:r>
          </a:p>
        </p:txBody>
      </p:sp>
      <p:sp>
        <p:nvSpPr>
          <p:cNvPr id="3" name="Content Placeholder 2">
            <a:extLst>
              <a:ext uri="{FF2B5EF4-FFF2-40B4-BE49-F238E27FC236}">
                <a16:creationId xmlns:a16="http://schemas.microsoft.com/office/drawing/2014/main" id="{EF1B027F-3F4A-9E70-5399-ED9C5F8BB89B}"/>
              </a:ext>
            </a:extLst>
          </p:cNvPr>
          <p:cNvSpPr>
            <a:spLocks noGrp="1"/>
          </p:cNvSpPr>
          <p:nvPr>
            <p:ph idx="1"/>
          </p:nvPr>
        </p:nvSpPr>
        <p:spPr>
          <a:xfrm>
            <a:off x="955330" y="1978944"/>
            <a:ext cx="5693664" cy="3122168"/>
          </a:xfrm>
        </p:spPr>
        <p:txBody>
          <a:bodyPr vert="horz" lIns="91440" tIns="45720" rIns="91440" bIns="45720" rtlCol="0" anchor="t">
            <a:noAutofit/>
          </a:bodyPr>
          <a:lstStyle/>
          <a:p>
            <a:pPr marL="342900" indent="-342900">
              <a:buChar char="•"/>
            </a:pPr>
            <a:r>
              <a:rPr lang="en-US" sz="1600" dirty="0">
                <a:cs typeface="Sabon Next LT"/>
              </a:rPr>
              <a:t>Window of typically 4096 samples</a:t>
            </a:r>
          </a:p>
          <a:p>
            <a:pPr marL="342900" indent="-342900">
              <a:buChar char="•"/>
            </a:pPr>
            <a:r>
              <a:rPr lang="en-US" sz="1600" dirty="0">
                <a:cs typeface="Sabon Next LT"/>
              </a:rPr>
              <a:t>Longer window –&gt; longer delay</a:t>
            </a:r>
          </a:p>
        </p:txBody>
      </p:sp>
      <p:pic>
        <p:nvPicPr>
          <p:cNvPr id="4" name="Picture 4">
            <a:extLst>
              <a:ext uri="{FF2B5EF4-FFF2-40B4-BE49-F238E27FC236}">
                <a16:creationId xmlns:a16="http://schemas.microsoft.com/office/drawing/2014/main" id="{2E537F5F-EAD4-5296-B16C-1B0F2AFB24B3}"/>
              </a:ext>
            </a:extLst>
          </p:cNvPr>
          <p:cNvPicPr>
            <a:picLocks noChangeAspect="1"/>
          </p:cNvPicPr>
          <p:nvPr/>
        </p:nvPicPr>
        <p:blipFill>
          <a:blip r:embed="rId5"/>
          <a:stretch>
            <a:fillRect/>
          </a:stretch>
        </p:blipFill>
        <p:spPr>
          <a:xfrm>
            <a:off x="657102" y="3011005"/>
            <a:ext cx="4969823" cy="835989"/>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30362626-C93B-B282-CDA5-AB2BAEEE24D7}"/>
              </a:ext>
            </a:extLst>
          </p:cNvPr>
          <p:cNvPicPr>
            <a:picLocks noChangeAspect="1"/>
          </p:cNvPicPr>
          <p:nvPr/>
        </p:nvPicPr>
        <p:blipFill>
          <a:blip r:embed="rId6"/>
          <a:stretch>
            <a:fillRect/>
          </a:stretch>
        </p:blipFill>
        <p:spPr>
          <a:xfrm>
            <a:off x="380010" y="3907578"/>
            <a:ext cx="6256316" cy="1061648"/>
          </a:xfrm>
          <a:prstGeom prst="rect">
            <a:avLst/>
          </a:prstGeom>
        </p:spPr>
      </p:pic>
      <p:pic>
        <p:nvPicPr>
          <p:cNvPr id="24" name="Videozapis 23">
            <a:hlinkClick r:id="" action="ppaction://media"/>
            <a:extLst>
              <a:ext uri="{FF2B5EF4-FFF2-40B4-BE49-F238E27FC236}">
                <a16:creationId xmlns:a16="http://schemas.microsoft.com/office/drawing/2014/main" id="{94E71493-70B5-2973-EB24-0BDECF0BAF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5097" r="15097"/>
          <a:stretch>
            <a:fillRect/>
          </a:stretch>
        </p:blipFill>
        <p:spPr>
          <a:xfrm>
            <a:off x="10067278" y="0"/>
            <a:ext cx="2124722" cy="1712105"/>
          </a:xfrm>
          <a:prstGeom prst="rect">
            <a:avLst/>
          </a:prstGeom>
          <a:ln>
            <a:noFill/>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3" name="Rukopis 22">
                <a:extLst>
                  <a:ext uri="{FF2B5EF4-FFF2-40B4-BE49-F238E27FC236}">
                    <a16:creationId xmlns:a16="http://schemas.microsoft.com/office/drawing/2014/main" id="{79820D98-1772-9B97-AEDB-86A676D4A6E8}"/>
                  </a:ext>
                </a:extLst>
              </p14:cNvPr>
              <p14:cNvContentPartPr/>
              <p14:nvPr>
                <p:extLst>
                  <p:ext uri="{42D2F446-02D8-4167-A562-619A0277C38B}">
                    <p15:isNarration xmlns:p15="http://schemas.microsoft.com/office/powerpoint/2012/main" val="1"/>
                  </p:ext>
                </p:extLst>
              </p14:nvPr>
            </p14:nvContentPartPr>
            <p14:xfrm>
              <a:off x="758160" y="3318120"/>
              <a:ext cx="5417280" cy="1975320"/>
            </p14:xfrm>
          </p:contentPart>
        </mc:Choice>
        <mc:Fallback>
          <p:pic>
            <p:nvPicPr>
              <p:cNvPr id="23" name="Rukopis 22">
                <a:extLst>
                  <a:ext uri="{FF2B5EF4-FFF2-40B4-BE49-F238E27FC236}">
                    <a16:creationId xmlns:a16="http://schemas.microsoft.com/office/drawing/2014/main" id="{79820D98-1772-9B97-AEDB-86A676D4A6E8}"/>
                  </a:ext>
                </a:extLst>
              </p:cNvPr>
              <p:cNvPicPr>
                <a:picLocks noGrp="1" noRot="1" noChangeAspect="1" noMove="1" noResize="1" noEditPoints="1" noAdjustHandles="1" noChangeArrowheads="1" noChangeShapeType="1"/>
              </p:cNvPicPr>
              <p:nvPr/>
            </p:nvPicPr>
            <p:blipFill>
              <a:blip r:embed="rId9"/>
              <a:stretch>
                <a:fillRect/>
              </a:stretch>
            </p:blipFill>
            <p:spPr>
              <a:xfrm>
                <a:off x="748800" y="3308760"/>
                <a:ext cx="5436000" cy="1994040"/>
              </a:xfrm>
              <a:prstGeom prst="rect">
                <a:avLst/>
              </a:prstGeom>
            </p:spPr>
          </p:pic>
        </mc:Fallback>
      </mc:AlternateContent>
    </p:spTree>
    <p:extLst>
      <p:ext uri="{BB962C8B-B14F-4D97-AF65-F5344CB8AC3E}">
        <p14:creationId xmlns:p14="http://schemas.microsoft.com/office/powerpoint/2010/main" val="333713935"/>
      </p:ext>
    </p:extLst>
  </p:cSld>
  <p:clrMapOvr>
    <a:masterClrMapping/>
  </p:clrMapOvr>
  <mc:AlternateContent xmlns:mc="http://schemas.openxmlformats.org/markup-compatibility/2006">
    <mc:Choice xmlns:p14="http://schemas.microsoft.com/office/powerpoint/2010/main" Requires="p14">
      <p:transition spd="slow" p14:dur="2000" advTm="62007"/>
    </mc:Choice>
    <mc:Fallback>
      <p:transition spd="slow" advTm="6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59"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md type="call" cmd="playFrom(0.0)">
                                      <p:cBhvr>
                                        <p:cTn id="9"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4"/>
                </p:tgtEl>
              </p:cMediaNode>
            </p:video>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65C1-3085-D294-E474-82B1FF734D8B}"/>
              </a:ext>
            </a:extLst>
          </p:cNvPr>
          <p:cNvSpPr>
            <a:spLocks noGrp="1"/>
          </p:cNvSpPr>
          <p:nvPr>
            <p:ph type="title"/>
          </p:nvPr>
        </p:nvSpPr>
        <p:spPr>
          <a:xfrm>
            <a:off x="1401288" y="401901"/>
            <a:ext cx="6400800" cy="768096"/>
          </a:xfrm>
        </p:spPr>
        <p:txBody>
          <a:bodyPr/>
          <a:lstStyle/>
          <a:p>
            <a:r>
              <a:rPr lang="en-US" dirty="0"/>
              <a:t>Note decision</a:t>
            </a:r>
          </a:p>
        </p:txBody>
      </p:sp>
      <p:pic>
        <p:nvPicPr>
          <p:cNvPr id="4" name="Picture 4" descr="Diagram&#10;&#10;Description automatically generated">
            <a:extLst>
              <a:ext uri="{FF2B5EF4-FFF2-40B4-BE49-F238E27FC236}">
                <a16:creationId xmlns:a16="http://schemas.microsoft.com/office/drawing/2014/main" id="{05404FB0-D967-73C5-BF42-0FC9511560EF}"/>
              </a:ext>
            </a:extLst>
          </p:cNvPr>
          <p:cNvPicPr>
            <a:picLocks noChangeAspect="1"/>
          </p:cNvPicPr>
          <p:nvPr/>
        </p:nvPicPr>
        <p:blipFill>
          <a:blip r:embed="rId5"/>
          <a:stretch>
            <a:fillRect/>
          </a:stretch>
        </p:blipFill>
        <p:spPr>
          <a:xfrm>
            <a:off x="2458192" y="1759301"/>
            <a:ext cx="6770913" cy="4566515"/>
          </a:xfrm>
          <a:prstGeom prst="rect">
            <a:avLst/>
          </a:prstGeom>
        </p:spPr>
      </p:pic>
      <p:pic>
        <p:nvPicPr>
          <p:cNvPr id="11" name="Videozapis 10">
            <a:hlinkClick r:id="" action="ppaction://media"/>
            <a:extLst>
              <a:ext uri="{FF2B5EF4-FFF2-40B4-BE49-F238E27FC236}">
                <a16:creationId xmlns:a16="http://schemas.microsoft.com/office/drawing/2014/main" id="{37CA9BE9-91BF-5C8E-32E7-A81B56FCC9B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5097" r="15097"/>
          <a:stretch>
            <a:fillRect/>
          </a:stretch>
        </p:blipFill>
        <p:spPr>
          <a:xfrm>
            <a:off x="10067278" y="0"/>
            <a:ext cx="2124722" cy="1712105"/>
          </a:xfrm>
          <a:prstGeom prst="rect">
            <a:avLst/>
          </a:prstGeom>
          <a:ln>
            <a:noFill/>
          </a:ln>
          <a:effectLst/>
        </p:spPr>
      </p:pic>
    </p:spTree>
    <p:extLst>
      <p:ext uri="{BB962C8B-B14F-4D97-AF65-F5344CB8AC3E}">
        <p14:creationId xmlns:p14="http://schemas.microsoft.com/office/powerpoint/2010/main" val="3075808434"/>
      </p:ext>
    </p:extLst>
  </p:cSld>
  <p:clrMapOvr>
    <a:masterClrMapping/>
  </p:clrMapOvr>
  <mc:AlternateContent xmlns:mc="http://schemas.openxmlformats.org/markup-compatibility/2006">
    <mc:Choice xmlns:p14="http://schemas.microsoft.com/office/powerpoint/2010/main" Requires="p14">
      <p:transition spd="slow" p14:dur="2000" advTm="48525"/>
    </mc:Choice>
    <mc:Fallback>
      <p:transition spd="slow" advTm="48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AB1E4-940C-DAAE-78FA-13A4AA4C6D5A}"/>
              </a:ext>
            </a:extLst>
          </p:cNvPr>
          <p:cNvSpPr>
            <a:spLocks noGrp="1"/>
          </p:cNvSpPr>
          <p:nvPr>
            <p:ph type="title"/>
          </p:nvPr>
        </p:nvSpPr>
        <p:spPr>
          <a:xfrm>
            <a:off x="456474" y="459450"/>
            <a:ext cx="6766560" cy="768096"/>
          </a:xfrm>
        </p:spPr>
        <p:txBody>
          <a:bodyPr/>
          <a:lstStyle/>
          <a:p>
            <a:r>
              <a:rPr lang="en-US" dirty="0"/>
              <a:t>evaluation</a:t>
            </a:r>
          </a:p>
        </p:txBody>
      </p:sp>
      <p:sp>
        <p:nvSpPr>
          <p:cNvPr id="3" name="Content Placeholder 2">
            <a:extLst>
              <a:ext uri="{FF2B5EF4-FFF2-40B4-BE49-F238E27FC236}">
                <a16:creationId xmlns:a16="http://schemas.microsoft.com/office/drawing/2014/main" id="{6BE7604A-999F-C2B8-C10D-B9BABBE56EBF}"/>
              </a:ext>
            </a:extLst>
          </p:cNvPr>
          <p:cNvSpPr>
            <a:spLocks noGrp="1"/>
          </p:cNvSpPr>
          <p:nvPr>
            <p:ph idx="1"/>
          </p:nvPr>
        </p:nvSpPr>
        <p:spPr>
          <a:xfrm>
            <a:off x="677487" y="1561091"/>
            <a:ext cx="5879592" cy="2700528"/>
          </a:xfrm>
        </p:spPr>
        <p:txBody>
          <a:bodyPr vert="horz" lIns="91440" tIns="45720" rIns="91440" bIns="45720" rtlCol="0" anchor="t">
            <a:noAutofit/>
          </a:bodyPr>
          <a:lstStyle/>
          <a:p>
            <a:pPr marL="285750" indent="-285750">
              <a:buChar char="•"/>
            </a:pPr>
            <a:r>
              <a:rPr lang="en-US" sz="1600" dirty="0">
                <a:cs typeface="Sabon Next LT"/>
              </a:rPr>
              <a:t>Audio waveforms generated using MIDI files (Timidity++)</a:t>
            </a:r>
          </a:p>
          <a:p>
            <a:pPr marL="285750" indent="-285750">
              <a:buChar char="•"/>
            </a:pPr>
            <a:r>
              <a:rPr lang="en-US" sz="1600" dirty="0">
                <a:cs typeface="Sabon Next LT"/>
              </a:rPr>
              <a:t>Main program processes the waveform and stores a list of note candidates</a:t>
            </a:r>
          </a:p>
          <a:p>
            <a:pPr marL="285750" indent="-285750">
              <a:buChar char="•"/>
            </a:pPr>
            <a:r>
              <a:rPr lang="en-US" sz="1600" dirty="0">
                <a:cs typeface="Sabon Next LT"/>
              </a:rPr>
              <a:t>Python code to compare original notes to detected ones</a:t>
            </a:r>
          </a:p>
        </p:txBody>
      </p:sp>
      <p:sp>
        <p:nvSpPr>
          <p:cNvPr id="4" name="Slide Number Placeholder 3">
            <a:extLst>
              <a:ext uri="{FF2B5EF4-FFF2-40B4-BE49-F238E27FC236}">
                <a16:creationId xmlns:a16="http://schemas.microsoft.com/office/drawing/2014/main" id="{37BBBC4B-B90B-0E64-92AE-8486D085175D}"/>
              </a:ext>
            </a:extLst>
          </p:cNvPr>
          <p:cNvSpPr>
            <a:spLocks noGrp="1"/>
          </p:cNvSpPr>
          <p:nvPr>
            <p:ph type="sldNum" sz="quarter" idx="12"/>
          </p:nvPr>
        </p:nvSpPr>
        <p:spPr/>
        <p:txBody>
          <a:bodyPr/>
          <a:lstStyle/>
          <a:p>
            <a:fld id="{48F63A3B-78C7-47BE-AE5E-E10140E04643}" type="slidenum">
              <a:rPr lang="en-US" dirty="0"/>
              <a:t>9</a:t>
            </a:fld>
            <a:endParaRPr lang="en-US" dirty="0"/>
          </a:p>
        </p:txBody>
      </p:sp>
      <p:pic>
        <p:nvPicPr>
          <p:cNvPr id="6" name="Picture 6" descr="Chart, box and whisker chart&#10;&#10;Description automatically generated">
            <a:extLst>
              <a:ext uri="{FF2B5EF4-FFF2-40B4-BE49-F238E27FC236}">
                <a16:creationId xmlns:a16="http://schemas.microsoft.com/office/drawing/2014/main" id="{584CF6F9-C5D2-7A23-22BA-A25E6879F41B}"/>
              </a:ext>
            </a:extLst>
          </p:cNvPr>
          <p:cNvPicPr>
            <a:picLocks noChangeAspect="1"/>
          </p:cNvPicPr>
          <p:nvPr/>
        </p:nvPicPr>
        <p:blipFill>
          <a:blip r:embed="rId5"/>
          <a:stretch>
            <a:fillRect/>
          </a:stretch>
        </p:blipFill>
        <p:spPr>
          <a:xfrm>
            <a:off x="2903517" y="2800259"/>
            <a:ext cx="5375563" cy="3969014"/>
          </a:xfrm>
          <a:prstGeom prst="rect">
            <a:avLst/>
          </a:prstGeom>
        </p:spPr>
      </p:pic>
      <p:pic>
        <p:nvPicPr>
          <p:cNvPr id="17" name="Videozapis 16">
            <a:hlinkClick r:id="" action="ppaction://media"/>
            <a:extLst>
              <a:ext uri="{FF2B5EF4-FFF2-40B4-BE49-F238E27FC236}">
                <a16:creationId xmlns:a16="http://schemas.microsoft.com/office/drawing/2014/main" id="{020A1F8C-33F2-53FE-474A-672519D2E4B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15097" r="15097"/>
          <a:stretch>
            <a:fillRect/>
          </a:stretch>
        </p:blipFill>
        <p:spPr>
          <a:xfrm>
            <a:off x="10067278" y="0"/>
            <a:ext cx="2124722" cy="1712105"/>
          </a:xfrm>
          <a:prstGeom prst="rect">
            <a:avLst/>
          </a:prstGeom>
          <a:ln>
            <a:noFill/>
          </a:ln>
          <a:effectLst/>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16" name="Rukopis 15">
                <a:extLst>
                  <a:ext uri="{FF2B5EF4-FFF2-40B4-BE49-F238E27FC236}">
                    <a16:creationId xmlns:a16="http://schemas.microsoft.com/office/drawing/2014/main" id="{13094B61-C172-9210-5E4E-90869D2E4A62}"/>
                  </a:ext>
                </a:extLst>
              </p14:cNvPr>
              <p14:cNvContentPartPr/>
              <p14:nvPr>
                <p:extLst>
                  <p:ext uri="{42D2F446-02D8-4167-A562-619A0277C38B}">
                    <p15:isNarration xmlns:p15="http://schemas.microsoft.com/office/powerpoint/2012/main" val="1"/>
                  </p:ext>
                </p:extLst>
              </p14:nvPr>
            </p14:nvContentPartPr>
            <p14:xfrm>
              <a:off x="4722120" y="3365280"/>
              <a:ext cx="553320" cy="2275920"/>
            </p14:xfrm>
          </p:contentPart>
        </mc:Choice>
        <mc:Fallback>
          <p:pic>
            <p:nvPicPr>
              <p:cNvPr id="16" name="Rukopis 15">
                <a:extLst>
                  <a:ext uri="{FF2B5EF4-FFF2-40B4-BE49-F238E27FC236}">
                    <a16:creationId xmlns:a16="http://schemas.microsoft.com/office/drawing/2014/main" id="{13094B61-C172-9210-5E4E-90869D2E4A62}"/>
                  </a:ext>
                </a:extLst>
              </p:cNvPr>
              <p:cNvPicPr>
                <a:picLocks noGrp="1" noRot="1" noChangeAspect="1" noMove="1" noResize="1" noEditPoints="1" noAdjustHandles="1" noChangeArrowheads="1" noChangeShapeType="1"/>
              </p:cNvPicPr>
              <p:nvPr/>
            </p:nvPicPr>
            <p:blipFill>
              <a:blip r:embed="rId8"/>
              <a:stretch>
                <a:fillRect/>
              </a:stretch>
            </p:blipFill>
            <p:spPr>
              <a:xfrm>
                <a:off x="4712760" y="3355920"/>
                <a:ext cx="572040" cy="2294640"/>
              </a:xfrm>
              <a:prstGeom prst="rect">
                <a:avLst/>
              </a:prstGeom>
            </p:spPr>
          </p:pic>
        </mc:Fallback>
      </mc:AlternateContent>
    </p:spTree>
    <p:extLst>
      <p:ext uri="{BB962C8B-B14F-4D97-AF65-F5344CB8AC3E}">
        <p14:creationId xmlns:p14="http://schemas.microsoft.com/office/powerpoint/2010/main" val="3805093073"/>
      </p:ext>
    </p:extLst>
  </p:cSld>
  <p:clrMapOvr>
    <a:masterClrMapping/>
  </p:clrMapOvr>
  <mc:AlternateContent xmlns:mc="http://schemas.openxmlformats.org/markup-compatibility/2006">
    <mc:Choice xmlns:p14="http://schemas.microsoft.com/office/powerpoint/2010/main" Requires="p14">
      <p:transition spd="slow" p14:dur="2000" advTm="78037"/>
    </mc:Choice>
    <mc:Fallback>
      <p:transition spd="slow" advTm="78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7"/>
                </p:tgtEl>
              </p:cMediaNode>
            </p:video>
            <p:seq concurrent="1" nextAc="seek">
              <p:cTn id="11" restart="whenNotActive" fill="hold" evtFilter="cancelBubble" nodeType="interactiveSeq">
                <p:stCondLst>
                  <p:cond evt="onClick" delay="0">
                    <p:tgtEl>
                      <p:spTgt spid="1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407</TotalTime>
  <Words>1423</Words>
  <Application>Microsoft Office PowerPoint</Application>
  <PresentationFormat>Široki zaslon</PresentationFormat>
  <Paragraphs>83</Paragraphs>
  <Slides>11</Slides>
  <Notes>11</Notes>
  <HiddenSlides>0</HiddenSlides>
  <MMClips>11</MMClips>
  <ScaleCrop>false</ScaleCrop>
  <HeadingPairs>
    <vt:vector size="6" baseType="variant">
      <vt:variant>
        <vt:lpstr>Korišteni fontovi</vt:lpstr>
      </vt:variant>
      <vt:variant>
        <vt:i4>4</vt:i4>
      </vt:variant>
      <vt:variant>
        <vt:lpstr>Tema</vt:lpstr>
      </vt:variant>
      <vt:variant>
        <vt:i4>1</vt:i4>
      </vt:variant>
      <vt:variant>
        <vt:lpstr>Naslovi slajdova</vt:lpstr>
      </vt:variant>
      <vt:variant>
        <vt:i4>11</vt:i4>
      </vt:variant>
    </vt:vector>
  </HeadingPairs>
  <TitlesOfParts>
    <vt:vector size="16" baseType="lpstr">
      <vt:lpstr>Arial</vt:lpstr>
      <vt:lpstr>Arial Black</vt:lpstr>
      <vt:lpstr>Calibri</vt:lpstr>
      <vt:lpstr>Sabon Next LT</vt:lpstr>
      <vt:lpstr>Office Theme</vt:lpstr>
      <vt:lpstr>Fast labeling of notes in music signals </vt:lpstr>
      <vt:lpstr>Summary</vt:lpstr>
      <vt:lpstr>About this paper</vt:lpstr>
      <vt:lpstr>RECAP</vt:lpstr>
      <vt:lpstr>System overview</vt:lpstr>
      <vt:lpstr>Onset detection</vt:lpstr>
      <vt:lpstr>Pitch estimation</vt:lpstr>
      <vt:lpstr>Note decision</vt:lpstr>
      <vt:lpstr>evaluation</vt:lpstr>
      <vt:lpstr>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dc:title>
  <dc:subject/>
  <dc:creator/>
  <cp:lastModifiedBy>Ana Bagic</cp:lastModifiedBy>
  <cp:revision>290</cp:revision>
  <dcterms:created xsi:type="dcterms:W3CDTF">2023-03-15T11:41:00Z</dcterms:created>
  <dcterms:modified xsi:type="dcterms:W3CDTF">2023-03-27T20:41:10Z</dcterms:modified>
</cp:coreProperties>
</file>